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54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427" r:id="rId12"/>
    <p:sldId id="428" r:id="rId13"/>
    <p:sldId id="396" r:id="rId14"/>
    <p:sldId id="429" r:id="rId15"/>
    <p:sldId id="432" r:id="rId16"/>
    <p:sldId id="397" r:id="rId17"/>
    <p:sldId id="398" r:id="rId18"/>
    <p:sldId id="411" r:id="rId19"/>
    <p:sldId id="325" r:id="rId20"/>
    <p:sldId id="331" r:id="rId21"/>
    <p:sldId id="282" r:id="rId22"/>
    <p:sldId id="406" r:id="rId23"/>
    <p:sldId id="281" r:id="rId24"/>
    <p:sldId id="285" r:id="rId25"/>
    <p:sldId id="352" r:id="rId26"/>
    <p:sldId id="407" r:id="rId27"/>
    <p:sldId id="353" r:id="rId28"/>
    <p:sldId id="408" r:id="rId29"/>
    <p:sldId id="354" r:id="rId30"/>
    <p:sldId id="298" r:id="rId31"/>
    <p:sldId id="299" r:id="rId32"/>
    <p:sldId id="334" r:id="rId33"/>
    <p:sldId id="335" r:id="rId34"/>
    <p:sldId id="409" r:id="rId35"/>
    <p:sldId id="336" r:id="rId36"/>
    <p:sldId id="344" r:id="rId37"/>
    <p:sldId id="329" r:id="rId38"/>
    <p:sldId id="345" r:id="rId39"/>
    <p:sldId id="419" r:id="rId40"/>
    <p:sldId id="355" r:id="rId41"/>
    <p:sldId id="356" r:id="rId42"/>
    <p:sldId id="357" r:id="rId43"/>
    <p:sldId id="358" r:id="rId44"/>
    <p:sldId id="359" r:id="rId45"/>
    <p:sldId id="360" r:id="rId46"/>
    <p:sldId id="361" r:id="rId47"/>
    <p:sldId id="362" r:id="rId48"/>
    <p:sldId id="421" r:id="rId49"/>
    <p:sldId id="439" r:id="rId50"/>
    <p:sldId id="438" r:id="rId51"/>
    <p:sldId id="420" r:id="rId52"/>
    <p:sldId id="433" r:id="rId53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427"/>
            <p14:sldId id="428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407"/>
            <p14:sldId id="353"/>
            <p14:sldId id="408"/>
            <p14:sldId id="354"/>
            <p14:sldId id="298"/>
            <p14:sldId id="299"/>
            <p14:sldId id="334"/>
            <p14:sldId id="335"/>
            <p14:sldId id="409"/>
            <p14:sldId id="336"/>
            <p14:sldId id="344"/>
            <p14:sldId id="329"/>
            <p14:sldId id="345"/>
            <p14:sldId id="419"/>
            <p14:sldId id="355"/>
            <p14:sldId id="356"/>
            <p14:sldId id="357"/>
            <p14:sldId id="358"/>
            <p14:sldId id="359"/>
            <p14:sldId id="360"/>
            <p14:sldId id="361"/>
            <p14:sldId id="362"/>
            <p14:sldId id="421"/>
            <p14:sldId id="439"/>
            <p14:sldId id="438"/>
            <p14:sldId id="420"/>
            <p14:sldId id="43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342" autoAdjust="0"/>
    <p:restoredTop sz="95683" autoAdjust="0"/>
  </p:normalViewPr>
  <p:slideViewPr>
    <p:cSldViewPr>
      <p:cViewPr>
        <p:scale>
          <a:sx n="70" d="100"/>
          <a:sy n="70" d="100"/>
        </p:scale>
        <p:origin x="-2538" y="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9378864313704296E-2"/>
          <c:y val="7.3209894917336316E-2"/>
          <c:w val="0.9006211356862962"/>
          <c:h val="0.9267901050826635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Pt>
            <c:idx val="0"/>
            <c:bubble3D val="0"/>
            <c:spPr>
              <a:solidFill>
                <a:srgbClr val="0000FF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explosion val="37"/>
            <c:spPr>
              <a:solidFill>
                <a:srgbClr val="336600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explosion val="19"/>
            <c:spPr>
              <a:solidFill>
                <a:srgbClr val="7030A0"/>
              </a:solidFill>
              <a:ln>
                <a:solidFill>
                  <a:schemeClr val="accent1"/>
                </a:solidFill>
              </a:ln>
            </c:spPr>
          </c:dPt>
          <c:cat>
            <c:strRef>
              <c:f>Лист1!$A$2:$A$5</c:f>
              <c:strCache>
                <c:ptCount val="3"/>
                <c:pt idx="0">
                  <c:v>Налог  на доходы физических лиц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33</c:v>
                </c:pt>
                <c:pt idx="1">
                  <c:v>33</c:v>
                </c:pt>
                <c:pt idx="2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Лист1!$A$2:$A$4</c:f>
              <c:strCache>
                <c:ptCount val="3"/>
                <c:pt idx="0">
                  <c:v>2024 план</c:v>
                </c:pt>
                <c:pt idx="1">
                  <c:v>2025 план</c:v>
                </c:pt>
                <c:pt idx="2">
                  <c:v>2026 план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321835</c:v>
                </c:pt>
                <c:pt idx="1">
                  <c:v>321635.59999999998</c:v>
                </c:pt>
                <c:pt idx="2">
                  <c:v>318868.8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2024 план</c:v>
                </c:pt>
                <c:pt idx="1">
                  <c:v>2025 план</c:v>
                </c:pt>
                <c:pt idx="2">
                  <c:v>2026 план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2024 план</c:v>
                </c:pt>
                <c:pt idx="1">
                  <c:v>2025 план</c:v>
                </c:pt>
                <c:pt idx="2">
                  <c:v>2026 план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2406784"/>
        <c:axId val="142408320"/>
        <c:axId val="0"/>
      </c:bar3DChart>
      <c:catAx>
        <c:axId val="142406784"/>
        <c:scaling>
          <c:orientation val="minMax"/>
        </c:scaling>
        <c:delete val="0"/>
        <c:axPos val="l"/>
        <c:majorTickMark val="out"/>
        <c:minorTickMark val="none"/>
        <c:tickLblPos val="nextTo"/>
        <c:crossAx val="142408320"/>
        <c:crosses val="autoZero"/>
        <c:auto val="1"/>
        <c:lblAlgn val="ctr"/>
        <c:lblOffset val="100"/>
        <c:noMultiLvlLbl val="0"/>
      </c:catAx>
      <c:valAx>
        <c:axId val="142408320"/>
        <c:scaling>
          <c:orientation val="minMax"/>
        </c:scaling>
        <c:delete val="1"/>
        <c:axPos val="b"/>
        <c:majorGridlines/>
        <c:numFmt formatCode="#,##0.00" sourceLinked="1"/>
        <c:majorTickMark val="out"/>
        <c:minorTickMark val="none"/>
        <c:tickLblPos val="none"/>
        <c:crossAx val="1424067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09.02.2024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smi.by/media/files/newsrez.jpg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 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2024-2026 ГОДЫ</a:t>
            </a:r>
          </a:p>
          <a:p>
            <a:pPr marL="0" indent="0" algn="ct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УПРАВЛЕНИЕ ФИНАНСОВ И БЮДЖЕТНОЙ ПОЛИТИКИ АДМИНИСТРАЦИИ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ЧЕРНЯНСКОГО РАЙОНА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8" y="179512"/>
            <a:ext cx="6254452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БЮДЖЕТНАЯ СИСТЕМА ЧЕРНЯНСКОГО РАЙОНА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2656" y="1331640"/>
            <a:ext cx="6048672" cy="1152128"/>
          </a:xfrm>
        </p:spPr>
        <p:txBody>
          <a:bodyPr>
            <a:norm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Консолидированный бюджет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района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это районный бюджет и бюджеты городского и сельских поселений, сведенный в единую форму, показывающий совокупные доходы, которыми располагает район, и его расходы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348881" y="2375756"/>
            <a:ext cx="2232248" cy="1080120"/>
          </a:xfrm>
          <a:prstGeom prst="round2DiagRect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Консолидированный бюджет </a:t>
            </a:r>
            <a:r>
              <a:rPr lang="ru-RU" sz="1600" b="1" dirty="0" err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6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16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145232" y="3923928"/>
            <a:ext cx="2232248" cy="1080120"/>
          </a:xfrm>
          <a:prstGeom prst="round2Diag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Чернянский</a:t>
            </a:r>
            <a:r>
              <a:rPr lang="ru-RU" sz="16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районный бюджет</a:t>
            </a:r>
            <a:endParaRPr lang="ru-RU" sz="16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337580" y="4917936"/>
            <a:ext cx="2232248" cy="1080120"/>
          </a:xfrm>
          <a:prstGeom prst="round2Diag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Бюджеты сельских поселений (15)</a:t>
            </a:r>
            <a:endParaRPr lang="ru-RU" sz="16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4386418" y="3923928"/>
            <a:ext cx="2232248" cy="1080120"/>
          </a:xfrm>
          <a:prstGeom prst="round2Diag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Бюджет городского поселения «Поселок Чернянка»</a:t>
            </a:r>
            <a:endParaRPr lang="ru-RU" sz="16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>
            <a:endCxn id="6" idx="3"/>
          </p:cNvCxnSpPr>
          <p:nvPr/>
        </p:nvCxnSpPr>
        <p:spPr>
          <a:xfrm flipH="1">
            <a:off x="1261356" y="2987824"/>
            <a:ext cx="1087524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8" idx="3"/>
          </p:cNvCxnSpPr>
          <p:nvPr/>
        </p:nvCxnSpPr>
        <p:spPr>
          <a:xfrm>
            <a:off x="4581129" y="2987824"/>
            <a:ext cx="92141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495778" y="3492863"/>
            <a:ext cx="0" cy="14250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56" y="5868153"/>
            <a:ext cx="6286008" cy="301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067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ФИЗИЧЕСКИЕ ЛИЦА-НАЛОГОПЛАТЕЛЬЩИКИ</a:t>
            </a:r>
            <a:endParaRPr lang="ru-RU" sz="3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30029732"/>
              </p:ext>
            </p:extLst>
          </p:nvPr>
        </p:nvGraphicFramePr>
        <p:xfrm>
          <a:off x="764704" y="3347864"/>
          <a:ext cx="5040560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Объект 6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2569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Ставка налога от кадастровой стоимости имущества: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используемого в некоммерческих целях – 03 %;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используемого в коммерческих целях – 1,5-2%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1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6632" y="1907704"/>
            <a:ext cx="3312368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Ставка налога 13%,</a:t>
            </a:r>
          </a:p>
          <a:p>
            <a:pPr algn="ctr"/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отдельных случаях:</a:t>
            </a:r>
          </a:p>
          <a:p>
            <a:pPr marL="285750" indent="-285750" algn="ctr">
              <a:buFontTx/>
              <a:buChar char="-"/>
            </a:pP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30% (с доходов физических лиц, не являющихся  налоговыми резидентами РФ),</a:t>
            </a:r>
          </a:p>
          <a:p>
            <a:pPr marL="285750" indent="-285750" algn="ctr">
              <a:buFontTx/>
              <a:buChar char="-"/>
            </a:pP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- 35% (с выигрышей и призов)</a:t>
            </a:r>
          </a:p>
          <a:p>
            <a:pPr algn="ctr"/>
            <a:endParaRPr lang="ru-RU" sz="14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Налог на доходы физических лиц</a:t>
            </a:r>
            <a:endParaRPr lang="ru-RU" sz="1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0649" y="6804248"/>
            <a:ext cx="5760640" cy="13681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ts val="580"/>
              </a:spcBef>
              <a:buClr>
                <a:srgbClr val="D34817"/>
              </a:buClr>
              <a:buSzPct val="85000"/>
            </a:pPr>
            <a:r>
              <a:rPr lang="ru-RU" sz="1400" b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Земельный налог</a:t>
            </a:r>
          </a:p>
          <a:p>
            <a:pPr lvl="0">
              <a:spcBef>
                <a:spcPts val="580"/>
              </a:spcBef>
              <a:buClr>
                <a:srgbClr val="D34817"/>
              </a:buClr>
              <a:buSzPct val="85000"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Ставка налога от кадастровой стоимости земельного участка:</a:t>
            </a:r>
          </a:p>
          <a:p>
            <a:pPr marL="274320" lvl="0" indent="-274320">
              <a:spcBef>
                <a:spcPts val="580"/>
              </a:spcBef>
              <a:buClr>
                <a:srgbClr val="D34817"/>
              </a:buClr>
              <a:buSzPct val="85000"/>
              <a:buFontTx/>
              <a:buChar char="-"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0,3% - для земельных участков </a:t>
            </a:r>
            <a:r>
              <a:rPr lang="ru-RU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сельхозиспользования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(в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т.ч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участки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ИЖС);</a:t>
            </a:r>
          </a:p>
          <a:p>
            <a:pPr marL="274320" lvl="0" indent="-274320">
              <a:spcBef>
                <a:spcPts val="580"/>
              </a:spcBef>
              <a:buClr>
                <a:srgbClr val="D34817"/>
              </a:buClr>
              <a:buSzPct val="85000"/>
              <a:buFontTx/>
              <a:buChar char="-"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1,5% по другим земельным участкам</a:t>
            </a:r>
          </a:p>
        </p:txBody>
      </p:sp>
    </p:spTree>
    <p:extLst>
      <p:ext uri="{BB962C8B-B14F-4D97-AF65-F5344CB8AC3E}">
        <p14:creationId xmlns:p14="http://schemas.microsoft.com/office/powerpoint/2010/main" val="345633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 на 2024 год и плановый период 2025 и 2026 годов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2024 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Снижение муниципального долга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района и выполнение условий соглашений с Минфином РФ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21647" y="53575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260127"/>
              </p:ext>
            </p:extLst>
          </p:nvPr>
        </p:nvGraphicFramePr>
        <p:xfrm>
          <a:off x="779335" y="2195736"/>
          <a:ext cx="5328592" cy="620459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65421"/>
                <a:gridCol w="1508366"/>
                <a:gridCol w="1167911"/>
                <a:gridCol w="1386894"/>
              </a:tblGrid>
              <a:tr h="1678167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 на 2024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 на 2025 год</a:t>
                      </a:r>
                    </a:p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Бюджет на 2026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6450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601747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550 819,0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581 555,0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232 610,0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410244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1 451 134,9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1 562 826,6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1 394 183,4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049935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2 001 953,9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2 144 381,6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1 626 793,4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696" y="323528"/>
            <a:ext cx="5286412" cy="1075560"/>
          </a:xfrm>
        </p:spPr>
        <p:txBody>
          <a:bodyPr>
            <a:noAutofit/>
          </a:bodyPr>
          <a:lstStyle/>
          <a:p>
            <a:pPr algn="ctr"/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бюджет </a:t>
            </a:r>
            <a:r>
              <a:rPr lang="ru-RU" sz="1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  на 2024-2026 </a:t>
            </a:r>
            <a:r>
              <a:rPr lang="ru-RU" sz="1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гг</a:t>
            </a:r>
            <a:endParaRPr lang="ru-RU" sz="1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21088" y="1115616"/>
            <a:ext cx="2228850" cy="214315"/>
          </a:xfrm>
        </p:spPr>
        <p:txBody>
          <a:bodyPr>
            <a:noAutofit/>
          </a:bodyPr>
          <a:lstStyle/>
          <a:p>
            <a:r>
              <a:rPr lang="ru-RU" sz="800" dirty="0" smtClean="0"/>
              <a:t>                                     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28139799"/>
              </p:ext>
            </p:extLst>
          </p:nvPr>
        </p:nvGraphicFramePr>
        <p:xfrm>
          <a:off x="188640" y="1403648"/>
          <a:ext cx="6264696" cy="7027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0606"/>
                <a:gridCol w="1163850"/>
                <a:gridCol w="936104"/>
                <a:gridCol w="1224136"/>
              </a:tblGrid>
              <a:tr h="100811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 2024 г</a:t>
                      </a:r>
                    </a:p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2025 г</a:t>
                      </a:r>
                    </a:p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 на 2026 г</a:t>
                      </a:r>
                    </a:p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293056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50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550 819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581 555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232 610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461 428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493 727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142 706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950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подакцизным товарам (продукции), производимым на территории Российской Федерации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066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13 844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14 400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544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Упрощенная система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налогообложения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3 709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Единый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сельскохозяйствен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налог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9 952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10 349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10 765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Налог, взимаемый в связи с применением патентной системы налогообложения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7 351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086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8 409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628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Плата за негативное воздействие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окружающую среду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1 484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1 544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1 605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29909785"/>
              </p:ext>
            </p:extLst>
          </p:nvPr>
        </p:nvGraphicFramePr>
        <p:xfrm>
          <a:off x="332662" y="467545"/>
          <a:ext cx="5904650" cy="7995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4153"/>
                <a:gridCol w="1738209"/>
                <a:gridCol w="1152128"/>
                <a:gridCol w="144016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2024году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 2025г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 на 2026 г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218295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93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3 401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3 537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3 678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202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находящегося в государственной и муниципальной собственности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47 305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48 330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48 874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2287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 нематериальных активов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Штрафы, санкции, возмещение ущерба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450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налоговые и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1 451 134,9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1 562 826,6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1 394 183,4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223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2 001 953,9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2 144 381,6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1 626 793,4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72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на плановый период   2024 - 2026 годов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879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на </a:t>
            </a:r>
            <a:r>
              <a:rPr lang="ru-RU" sz="2200" dirty="0">
                <a:latin typeface="Times New Roman"/>
                <a:ea typeface="Times New Roman"/>
              </a:rPr>
              <a:t>плановый период  </a:t>
            </a:r>
            <a:r>
              <a:rPr lang="ru-RU" sz="2200" dirty="0" smtClean="0">
                <a:latin typeface="Times New Roman"/>
                <a:ea typeface="Times New Roman"/>
              </a:rPr>
              <a:t>2024 </a:t>
            </a:r>
            <a:r>
              <a:rPr lang="ru-RU" sz="2200" dirty="0">
                <a:latin typeface="Times New Roman"/>
                <a:ea typeface="Times New Roman"/>
              </a:rPr>
              <a:t>- </a:t>
            </a:r>
            <a:r>
              <a:rPr lang="ru-RU" sz="2200" dirty="0" smtClean="0">
                <a:latin typeface="Times New Roman"/>
                <a:ea typeface="Times New Roman"/>
              </a:rPr>
              <a:t>2026 </a:t>
            </a:r>
            <a:r>
              <a:rPr lang="ru-RU" sz="2200" dirty="0">
                <a:latin typeface="Times New Roman"/>
                <a:ea typeface="Times New Roman"/>
              </a:rPr>
              <a:t>годов положены стратегические цели развития области, 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2024 </a:t>
            </a:r>
            <a:r>
              <a:rPr lang="ru-RU" sz="2200" dirty="0">
                <a:latin typeface="Times New Roman"/>
                <a:ea typeface="Times New Roman"/>
              </a:rPr>
              <a:t>год и на период до </a:t>
            </a:r>
            <a:r>
              <a:rPr lang="ru-RU" sz="2200" dirty="0" smtClean="0">
                <a:latin typeface="Times New Roman"/>
                <a:ea typeface="Times New Roman"/>
              </a:rPr>
              <a:t>2026 </a:t>
            </a:r>
            <a:r>
              <a:rPr lang="ru-RU" sz="2200" dirty="0">
                <a:latin typeface="Times New Roman"/>
                <a:ea typeface="Times New Roman"/>
              </a:rPr>
              <a:t>года, 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156966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 районного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бюджета впервые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утвержденных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постановлений Администрации муниципального района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Чернянский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район»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муниципальных программ.</a:t>
            </a:r>
            <a:r>
              <a:rPr lang="ru-RU" sz="1600" dirty="0" smtClean="0"/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Финансовые средства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привязаны» к соответствующей задаче, на осуществление которых они будут затрачены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311975"/>
              </p:ext>
            </p:extLst>
          </p:nvPr>
        </p:nvGraphicFramePr>
        <p:xfrm>
          <a:off x="404664" y="1092976"/>
          <a:ext cx="6237309" cy="7930527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95123"/>
                <a:gridCol w="1698483"/>
                <a:gridCol w="1651415"/>
                <a:gridCol w="1368152"/>
                <a:gridCol w="1224136"/>
              </a:tblGrid>
              <a:tr h="9227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год</a:t>
                      </a:r>
                    </a:p>
                    <a:p>
                      <a:pPr algn="ctr" fontAlgn="ctr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2025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2026 год 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381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8790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2 061 870,9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2 122 779,6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1 609 825,4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5375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232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200 326,9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192 040,0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160 202,7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908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2376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16 525,0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15 755,0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13 137,0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232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</a:t>
                      </a:r>
                      <a:r>
                        <a:rPr lang="ru-RU" sz="1400" b="0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373,8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37 125,7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r>
                        <a:rPr lang="ru-RU" sz="1400" b="0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358,6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819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 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598,6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26 107,0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26 525,0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941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606,0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654,0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537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1 042 713,9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1 063 165,6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821 622,5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232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 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409,7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193 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894,0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166</a:t>
                      </a:r>
                      <a:r>
                        <a:rPr lang="ru-RU" sz="1400" b="0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891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районного бюджета по разделам на плановый период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4-2026 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97215838"/>
              </p:ext>
            </p:extLst>
          </p:nvPr>
        </p:nvGraphicFramePr>
        <p:xfrm>
          <a:off x="620688" y="21010"/>
          <a:ext cx="5804343" cy="918421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720080"/>
                <a:gridCol w="2232248"/>
                <a:gridCol w="1008112"/>
                <a:gridCol w="936104"/>
                <a:gridCol w="907799"/>
              </a:tblGrid>
              <a:tr h="9227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 2024год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 2025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 2026год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973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407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1122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835,0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321 635,6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318  868,8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0425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861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236 805,7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50 773,0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08043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880,0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880,0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49891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3892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 бюджетам субъектов Российской Федерации и муниципальных образований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34 741,0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34 741,0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27 792,8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0648" y="323528"/>
            <a:ext cx="6192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районного бюджета по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разделам на плановый период 2024-2026 годы, в % к общему объему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756568"/>
              </p:ext>
            </p:extLst>
          </p:nvPr>
        </p:nvGraphicFramePr>
        <p:xfrm>
          <a:off x="0" y="1979719"/>
          <a:ext cx="6309320" cy="6986209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449117"/>
                <a:gridCol w="2259803"/>
                <a:gridCol w="1224136"/>
                <a:gridCol w="1224136"/>
                <a:gridCol w="1152128"/>
              </a:tblGrid>
              <a:tr h="13415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 2024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 2025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 2026 год</a:t>
                      </a:r>
                    </a:p>
                    <a:p>
                      <a:pPr algn="ctr" fontAlgn="ctr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127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0935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3692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234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430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9227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236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354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942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430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842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36495042"/>
              </p:ext>
            </p:extLst>
          </p:nvPr>
        </p:nvGraphicFramePr>
        <p:xfrm>
          <a:off x="332657" y="683576"/>
          <a:ext cx="5976663" cy="7615448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40356"/>
                <a:gridCol w="2351931"/>
                <a:gridCol w="936104"/>
                <a:gridCol w="1296144"/>
                <a:gridCol w="1152128"/>
              </a:tblGrid>
              <a:tr h="9040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752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655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14,9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9040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9040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2327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6298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 бюджетам субъектов Российской Федерации и муниципальных образований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77300110"/>
              </p:ext>
            </p:extLst>
          </p:nvPr>
        </p:nvGraphicFramePr>
        <p:xfrm>
          <a:off x="764704" y="2123728"/>
          <a:ext cx="5688632" cy="4837361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940921"/>
                <a:gridCol w="1227431"/>
                <a:gridCol w="1224136"/>
                <a:gridCol w="1296144"/>
              </a:tblGrid>
              <a:tr h="8823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 2024 год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 2025</a:t>
                      </a:r>
                      <a:r>
                        <a:rPr lang="ru-RU" sz="15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 2026 год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</a:tr>
              <a:tr h="3866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1 042 713,9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063</a:t>
                      </a:r>
                      <a:r>
                        <a:rPr lang="ru-RU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165,6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821</a:t>
                      </a:r>
                      <a:r>
                        <a:rPr lang="ru-RU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622,5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</a:tr>
              <a:tr h="3866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 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409,7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193 844,0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166</a:t>
                      </a:r>
                      <a:r>
                        <a:rPr lang="ru-RU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891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</a:tr>
              <a:tr h="63881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321</a:t>
                      </a:r>
                      <a:r>
                        <a:rPr lang="ru-RU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835,0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321 635,6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318 868,8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</a:tr>
              <a:tr h="63881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Физкультура и спорт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  <a:r>
                        <a:rPr lang="ru-RU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861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236 805,7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50 773,0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</a:tr>
              <a:tr h="9520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</a:tr>
              <a:tr h="9520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в общем объеме расходов</a:t>
                      </a:r>
                      <a:endParaRPr lang="ru-RU" sz="15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79,8</a:t>
                      </a:r>
                      <a:endParaRPr lang="ru-RU" sz="15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b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85,6</a:t>
                      </a:r>
                      <a:endParaRPr lang="ru-RU" sz="15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b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84,4</a:t>
                      </a:r>
                      <a:endParaRPr lang="ru-RU" sz="15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b">
                    <a:solidFill>
                      <a:srgbClr val="99FF33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32656" y="251527"/>
            <a:ext cx="611345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план на 2024-2026 годы,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относящиеся к 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социально-культурной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сфере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52736" y="7884377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Бюджет на 2024-2026 годы остается бюджетом социальной направленности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73222" y="1547664"/>
            <a:ext cx="1216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ru-RU" dirty="0" smtClean="0"/>
              <a:t>(тыс.руб.)</a:t>
            </a:r>
            <a:endParaRPr lang="ru-RU" b="1" dirty="0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4650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mi.by/media/files/newsrez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1058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96" y="-49681"/>
            <a:ext cx="6941058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на образование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195" y="2356933"/>
            <a:ext cx="3200782" cy="2612843"/>
          </a:xfrm>
          <a:prstGeom prst="roundRect">
            <a:avLst/>
          </a:prstGeom>
          <a:solidFill>
            <a:srgbClr val="99FF33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Расходы на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включают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95682" y="1142976"/>
            <a:ext cx="2862318" cy="576064"/>
          </a:xfrm>
          <a:prstGeom prst="roundRect">
            <a:avLst/>
          </a:prstGeom>
          <a:solidFill>
            <a:srgbClr val="CCFF66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Дошкольное образование</a:t>
            </a:r>
            <a:endParaRPr lang="ru-RU" b="1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94940" y="2095483"/>
            <a:ext cx="2863067" cy="705465"/>
          </a:xfrm>
          <a:prstGeom prst="roundRect">
            <a:avLst/>
          </a:prstGeom>
          <a:solidFill>
            <a:srgbClr val="CCFF66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Общее образование</a:t>
            </a:r>
            <a:endParaRPr lang="ru-RU" b="1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68313" y="3323861"/>
            <a:ext cx="2863066" cy="1392155"/>
          </a:xfrm>
          <a:prstGeom prst="roundRect">
            <a:avLst/>
          </a:prstGeom>
          <a:solidFill>
            <a:srgbClr val="CCFF66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Профессиональная подготовка, переподготовка и повышение квалификации</a:t>
            </a:r>
            <a:endParaRPr lang="ru-RU" b="1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95690" y="5143504"/>
            <a:ext cx="2862317" cy="823325"/>
          </a:xfrm>
          <a:prstGeom prst="roundRect">
            <a:avLst/>
          </a:prstGeom>
          <a:solidFill>
            <a:srgbClr val="CCFF66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Молодежная политика и оздоровление детей</a:t>
            </a:r>
            <a:endParaRPr lang="ru-RU" b="1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994937" y="6572264"/>
            <a:ext cx="2863065" cy="823325"/>
          </a:xfrm>
          <a:prstGeom prst="roundRect">
            <a:avLst/>
          </a:prstGeom>
          <a:solidFill>
            <a:srgbClr val="CCFF66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Другие вопросы в области образования</a:t>
            </a:r>
            <a:endParaRPr lang="ru-RU" b="1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672685" y="4239087"/>
            <a:ext cx="5619789" cy="1191"/>
          </a:xfrm>
          <a:prstGeom prst="line">
            <a:avLst/>
          </a:prstGeom>
          <a:ln w="508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482578" y="1428728"/>
            <a:ext cx="514160" cy="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3482578" y="7048517"/>
            <a:ext cx="485306" cy="0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3482578" y="2476485"/>
            <a:ext cx="485306" cy="0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3483754" y="4187957"/>
            <a:ext cx="485306" cy="0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3482578" y="5619757"/>
            <a:ext cx="485306" cy="0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140968" y="3563888"/>
            <a:ext cx="364364" cy="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34640" y="5820141"/>
            <a:ext cx="3158249" cy="18158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На сегодняшний день в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Чернянском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районе функционирует 44 образовательных учреждения, удовлетворяющее запросы граждан на образование, из них детских садов - 16.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28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8680" y="899601"/>
            <a:ext cx="58326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Меры социальной поддержки, оказываемые педагогическим работникам района</a:t>
            </a:r>
            <a:endParaRPr lang="ru-RU" sz="28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61249" y="2411768"/>
            <a:ext cx="960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(тыс. рублей)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637025"/>
              </p:ext>
            </p:extLst>
          </p:nvPr>
        </p:nvGraphicFramePr>
        <p:xfrm>
          <a:off x="548680" y="3275856"/>
          <a:ext cx="5976664" cy="5152692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960440"/>
                <a:gridCol w="2016224"/>
              </a:tblGrid>
              <a:tr h="149210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меры социальной поддержки</a:t>
                      </a:r>
                      <a:endParaRPr lang="ru-RU" sz="24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2024год</a:t>
                      </a:r>
                      <a:endParaRPr lang="ru-RU" sz="24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CCFF99"/>
                    </a:solidFill>
                  </a:tcPr>
                </a:tc>
              </a:tr>
              <a:tr h="740143">
                <a:tc>
                  <a:txBody>
                    <a:bodyPr/>
                    <a:lstStyle/>
                    <a:p>
                      <a:pPr algn="ctr" rtl="0" fontAlgn="ctr"/>
                      <a:endParaRPr lang="ru-RU" sz="2400" b="1" i="0" u="none" strike="noStrike" dirty="0"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2400" b="1" i="0" u="none" strike="noStrike" dirty="0"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CCFF99"/>
                    </a:solidFill>
                  </a:tcPr>
                </a:tc>
              </a:tr>
              <a:tr h="292044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Возмещение расходов педагогическим работникам проживающим в сельской местности</a:t>
                      </a:r>
                      <a:endParaRPr lang="ru-RU" sz="2400" b="1" i="0" u="none" strike="noStrike" dirty="0"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37119,0</a:t>
                      </a:r>
                      <a:endParaRPr lang="ru-RU" sz="2400" b="1" i="0" u="none" strike="noStrike" dirty="0"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44" marR="7144" marT="12700" marB="0" anchor="ctr"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406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274" y="395543"/>
            <a:ext cx="63460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Расходы  бюджета на социальную политику нацелены на формирование эффективной системы социальной поддержки и социального обслуживания граждан, проживающих 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Чернянском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районе, повышение качества и доступности оказываемых населению государственных и социальных услуг.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Наибольший объем средств районного бюджета в этой сфере  направляется на предоставление  мер социальной  поддержки, доплат к пенсиям. В трехлетнем периоде планируется устойчивый рост бюджетных расходов на социальную политику.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93096" y="3035830"/>
            <a:ext cx="237626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систему социального обслуживания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района включены следующие  муниципальные учреждения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Комплексный центр социального обслуживания населения, включающий службы социальной помощи на дому, срочной помощи, социально-медицинской помощи;</a:t>
            </a:r>
          </a:p>
          <a:p>
            <a:pPr>
              <a:buFont typeface="Wingdings" pitchFamily="2" charset="2"/>
              <a:buChar char="ü"/>
            </a:pPr>
            <a:endParaRPr lang="ru-RU" sz="16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516653833"/>
              </p:ext>
            </p:extLst>
          </p:nvPr>
        </p:nvGraphicFramePr>
        <p:xfrm>
          <a:off x="188640" y="3203848"/>
          <a:ext cx="4086200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1624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036797"/>
              </p:ext>
            </p:extLst>
          </p:nvPr>
        </p:nvGraphicFramePr>
        <p:xfrm>
          <a:off x="532270" y="2051720"/>
          <a:ext cx="5987657" cy="6929403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3472794"/>
                <a:gridCol w="934679"/>
                <a:gridCol w="790092"/>
                <a:gridCol w="790092"/>
              </a:tblGrid>
              <a:tr h="166742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меры социальной поддержки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 на 2024 год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 на 2025 год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 на 2026 год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</a:tr>
              <a:tr h="744675">
                <a:tc>
                  <a:txBody>
                    <a:bodyPr/>
                    <a:lstStyle/>
                    <a:p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мер социальной поддержки ветеранам труда</a:t>
                      </a:r>
                      <a:endParaRPr lang="ru-RU" sz="19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20183,0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21950,0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23801,2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</a:tr>
              <a:tr h="1359841">
                <a:tc>
                  <a:txBody>
                    <a:bodyPr/>
                    <a:lstStyle/>
                    <a:p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мер социальной поддержки реабилитированных и лиц, признанных пострадавшими от политических репрессий</a:t>
                      </a:r>
                      <a:endParaRPr lang="ru-RU" sz="19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418,0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451,0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463,0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</a:tr>
              <a:tr h="1667424">
                <a:tc>
                  <a:txBody>
                    <a:bodyPr/>
                    <a:lstStyle/>
                    <a:p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Дополнительное ежемесячное материальное обеспечение участников разминирования территории и объектов</a:t>
                      </a:r>
                      <a:r>
                        <a:rPr lang="ru-RU" sz="1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период 1943-1950 годов</a:t>
                      </a:r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9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194,0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</a:tr>
              <a:tr h="1280160">
                <a:tc>
                  <a:txBody>
                    <a:bodyPr/>
                    <a:lstStyle/>
                    <a:p>
                      <a:r>
                        <a:rPr lang="ru-RU" sz="1900" b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</a:t>
                      </a:r>
                      <a:r>
                        <a:rPr lang="ru-RU" sz="1900" b="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в приобретении жилья с помощью ипотечных кредитов</a:t>
                      </a:r>
                      <a:endParaRPr lang="ru-RU" sz="19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426,7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476,7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476,7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32656" y="251520"/>
            <a:ext cx="6156684" cy="138499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Меры социальной поддержки, оказываемые отдельным категориям граждан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45224" y="1547673"/>
            <a:ext cx="1134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67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678976"/>
              </p:ext>
            </p:extLst>
          </p:nvPr>
        </p:nvGraphicFramePr>
        <p:xfrm>
          <a:off x="692696" y="3870"/>
          <a:ext cx="5846495" cy="914400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3476222"/>
                <a:gridCol w="790091"/>
                <a:gridCol w="790091"/>
                <a:gridCol w="790091"/>
              </a:tblGrid>
              <a:tr h="215903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меры социальной поддержки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 на 2024 год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 на 2025 год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 на 2026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</a:tr>
              <a:tr h="27607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Оплата жилищно-коммунальных услуг ветеранам и гражданам, подвергшимся воздействию радиации вследствие радиационных аварий</a:t>
                      </a:r>
                      <a:endParaRPr lang="ru-RU" sz="19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9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33288,0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33888,0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33888,0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</a:tr>
              <a:tr h="2159033">
                <a:tc>
                  <a:txBody>
                    <a:bodyPr/>
                    <a:lstStyle/>
                    <a:p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Предоставление гражданам адресных субсидий на оплату жилого помещения и коммунальных услуг</a:t>
                      </a:r>
                      <a:endParaRPr lang="ru-RU" sz="19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1628,0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1772,0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1917,0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</a:tr>
              <a:tr h="2065161">
                <a:tc>
                  <a:txBody>
                    <a:bodyPr/>
                    <a:lstStyle/>
                    <a:p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Ежемесячная денежная выплата лицам, родившимся в период с 22 июня 1923 года по 3 сентября 1645 года (Дети войны)</a:t>
                      </a:r>
                      <a:endParaRPr lang="ru-RU" sz="19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18599,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18713,0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18177,0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solidFill>
                      <a:srgbClr val="33CC3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759082"/>
              </p:ext>
            </p:extLst>
          </p:nvPr>
        </p:nvGraphicFramePr>
        <p:xfrm>
          <a:off x="361229" y="1361264"/>
          <a:ext cx="6380139" cy="61303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524165"/>
                <a:gridCol w="936104"/>
                <a:gridCol w="880196"/>
                <a:gridCol w="1039674"/>
              </a:tblGrid>
              <a:tr h="1399035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меры социальной поддержки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 2024 год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 2025 год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 2026год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</a:tr>
              <a:tr h="449691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Ежемесячное пособие на ребенка</a:t>
                      </a:r>
                    </a:p>
                    <a:p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15535,0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18339,0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20014,0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</a:tr>
              <a:tr h="832759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ЕДВ, назначаемая в случае рождения третьего ребенка или последующих детей до достижения ребенком возраста трех лет</a:t>
                      </a:r>
                    </a:p>
                    <a:p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</a:tr>
              <a:tr h="599587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Выплата пособий гражданам, являющихся усыновителями</a:t>
                      </a:r>
                    </a:p>
                    <a:p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5982,0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6221,0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6470,0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</a:tr>
              <a:tr h="599587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мер социальной поддержки многодетных семей</a:t>
                      </a:r>
                    </a:p>
                    <a:p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13934,0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14954,0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16310,0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</a:tr>
              <a:tr h="1271845">
                <a:tc>
                  <a:txBody>
                    <a:bodyPr/>
                    <a:lstStyle/>
                    <a:p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ребенка в семье опекуна, или приемной семье</a:t>
                      </a:r>
                    </a:p>
                    <a:p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11090,0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11760,0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12212,0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99FF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6652" y="443541"/>
            <a:ext cx="6156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на охрану семьи и детства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61248" y="899599"/>
            <a:ext cx="918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12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76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4694" y="2651787"/>
            <a:ext cx="3697451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Одним из направлений реализации стратегической цели развития района является создание условий для развития массового спорта с целью пропаганды здорового образа жизни среди населения района и дальнейшее совершенствование системы подготовки спортсменов высокого уровня. 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Формирование здорового образа жизни населения, повышение социальной активности, продление жизни, – стратегическая задача развития физической культурой и спорта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Чернянском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районе.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8675" y="347533"/>
            <a:ext cx="42537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i="1" dirty="0" smtClean="0">
              <a:solidFill>
                <a:srgbClr val="920000"/>
              </a:solidFill>
              <a:latin typeface="Palatino Linotype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920000"/>
                </a:solidFill>
                <a:latin typeface="Palatino Linotype" pitchFamily="18" charset="0"/>
                <a:cs typeface="Times New Roman" pitchFamily="18" charset="0"/>
              </a:rPr>
              <a:t>Расходы районного бюджета в 2024 году на физическую культуру и </a:t>
            </a:r>
          </a:p>
          <a:p>
            <a:pPr algn="ctr"/>
            <a:r>
              <a:rPr lang="ru-RU" sz="2400" b="1" i="1" dirty="0" smtClean="0">
                <a:solidFill>
                  <a:srgbClr val="920000"/>
                </a:solidFill>
                <a:latin typeface="Palatino Linotype" pitchFamily="18" charset="0"/>
                <a:cs typeface="Times New Roman" pitchFamily="18" charset="0"/>
              </a:rPr>
              <a:t>спорт</a:t>
            </a:r>
            <a:endParaRPr lang="ru-RU" sz="2400" b="1" i="1" dirty="0">
              <a:solidFill>
                <a:srgbClr val="92000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://164.uralschool.ru/images/O32ddbb28f01c2618cbc21f27a7e8029b.jpeg"/>
          <p:cNvPicPr>
            <a:picLocks noChangeAspect="1" noChangeArrowheads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175" y="251520"/>
            <a:ext cx="178953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ПритулинаОА\Downloads\ЧЕРНЯНКА\78420_209302.jpg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4941176" y="2363755"/>
            <a:ext cx="1803725" cy="2136412"/>
          </a:xfrm>
          <a:prstGeom prst="rect">
            <a:avLst/>
          </a:prstGeom>
          <a:noFill/>
        </p:spPr>
      </p:pic>
      <p:pic>
        <p:nvPicPr>
          <p:cNvPr id="1030" name="Picture 6" descr="C:\Users\ПритулинаОА\Downloads\ЧЕРНЯНКА\f_c2RlbGFub3VuYXMucnUvaS9kLzMvZDNkM0xuTmtaV3hoYm05MWJtRnpMbkoxTDNWd2JHOWhaSE12TVM4ekx6RXpOakV6TnpZek1UYzBOalV1YW5CbFp3PT0uanBnP19faWQ9NDU2NjU=.jpeg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4941168" y="4668013"/>
            <a:ext cx="1777380" cy="2112235"/>
          </a:xfrm>
          <a:prstGeom prst="rect">
            <a:avLst/>
          </a:prstGeom>
          <a:noFill/>
        </p:spPr>
      </p:pic>
      <p:pic>
        <p:nvPicPr>
          <p:cNvPr id="1031" name="Picture 7" descr="C:\Users\ПритулинаОА\Downloads\ЧЕРНЯНКА\images_26337_58_263375813.jpg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4941168" y="6972267"/>
            <a:ext cx="1782198" cy="19203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41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251527"/>
            <a:ext cx="61566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средств 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дорожного фонда </a:t>
            </a:r>
          </a:p>
          <a:p>
            <a:pPr algn="ctr"/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122373"/>
              </p:ext>
            </p:extLst>
          </p:nvPr>
        </p:nvGraphicFramePr>
        <p:xfrm>
          <a:off x="384126" y="1907704"/>
          <a:ext cx="5925194" cy="684076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3090861"/>
                <a:gridCol w="958572"/>
                <a:gridCol w="867649"/>
                <a:gridCol w="1008112"/>
              </a:tblGrid>
              <a:tr h="14441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Наименование показателей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2024год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2025год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2026год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6039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1600" b="1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95637,0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18624,0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14400,0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27618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Акцизы на автомобильный бензин, прямогонный бензин,  дизельное топливо, моторные масла для дизельных  и карбюраторных (инжекторных) двигателей, производимые на территории Российской Федерации, в части, подлежащей зачислению в бюджеты субъектов Российской Федерации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14066,0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13844,0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14400,0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4652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i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Другие источники поступлений</a:t>
                      </a:r>
                      <a:endParaRPr lang="ru-RU" sz="16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81571,0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4780,0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4652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600" b="1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95637,0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18624,0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14400,0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5317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r>
                        <a:rPr lang="ru-RU" sz="1600" b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автомобильных дорог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23910,0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4656,0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3600,0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5686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Ремонт автомобильных дорог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71727,0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13968,0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10800,0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661249" y="1403657"/>
            <a:ext cx="1196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25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района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районного бюджета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585124"/>
              </p:ext>
            </p:extLst>
          </p:nvPr>
        </p:nvGraphicFramePr>
        <p:xfrm>
          <a:off x="260648" y="1027847"/>
          <a:ext cx="6408712" cy="772887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583158"/>
                <a:gridCol w="868376"/>
                <a:gridCol w="978589"/>
                <a:gridCol w="978589"/>
              </a:tblGrid>
              <a:tr h="42237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Сумма, тыс.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422370"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42237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1917719,0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1988671,3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1501768,6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618507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 Обеспечение безопасности жизнедеятельности населения и территории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Чернянского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района Белгородской области»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16286,0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15530,0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12925,0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40035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2.Развитие экономического потенциала и формирование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благоприятного предпринимательского климата в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Чернянском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районе Белгородской области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94451,1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89127,7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80274,6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3.Обеспечение комфортным и доступным жильем, коммунальными услугами  жителей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Чернянского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района Белгородской области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74624,7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77561,7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75164,8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625584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4. Совершенствование и развитие транспортной системы и дорожной сети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Чернянского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района Белгородской области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111001,1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32583,1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14538,1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459080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5. Развитие образования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Чернянского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района Белгородской области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1034318,9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1054784,9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825120,6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403448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6. Развитие и сохранение культуры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Чернянского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района Белгородской области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255124,9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255810,0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220083,0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419824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7.Социальная поддержка граждан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Чернянском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районе Белгородской области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239582,3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217874,2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216481,5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436200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8.Развитие физической культуры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спорта в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Чернянском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районе Белгородской области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91634,0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244703,7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57181,0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45257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9. Формирование современной городской среды на территории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Чернянского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396944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10. Развитие кадровой политики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Чернянского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района Белгородской области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196,0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196,0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485328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11.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Развитие общественного самоуправления на территории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Чернянского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района Белгородской области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0648" y="14536"/>
            <a:ext cx="6408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Районный бюджет на 2024год и плановый период 2025-2026 годы в разрезе муниципальных  программ Чернянского района 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11561"/>
            <a:ext cx="6669360" cy="1115619"/>
          </a:xfrm>
        </p:spPr>
        <p:txBody>
          <a:bodyPr>
            <a:noAutofit/>
          </a:bodyPr>
          <a:lstStyle/>
          <a:p>
            <a:pPr algn="ctr"/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 программа </a:t>
            </a:r>
            <a:r>
              <a:rPr lang="ru-RU" sz="22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«Обеспечение безопасности жизнедеятельности населения и территорий </a:t>
            </a:r>
            <a:r>
              <a:rPr lang="ru-RU" sz="22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Белгородской области »</a:t>
            </a:r>
            <a:endParaRPr lang="ru-RU" sz="2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48680" y="1835696"/>
            <a:ext cx="5994666" cy="976875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исполнитель:</a:t>
            </a:r>
          </a:p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Администрация </a:t>
            </a:r>
            <a:r>
              <a:rPr lang="ru-RU" sz="14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района ( в лице отдела по взаимодействию с правоохранительными, судебными и контрольно-надзорными органами и СМИ)</a:t>
            </a:r>
            <a:endParaRPr lang="ru-RU" sz="1400" b="1" dirty="0">
              <a:solidFill>
                <a:prstClr val="black">
                  <a:lumMod val="95000"/>
                  <a:lumOff val="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2656" y="2987824"/>
            <a:ext cx="6318702" cy="609600"/>
          </a:xfrm>
          <a:prstGeom prst="roundRect">
            <a:avLst/>
          </a:prstGeom>
          <a:solidFill>
            <a:srgbClr val="00B050"/>
          </a:solidFill>
          <a:ln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ЦЕЛИ РЕАЛИЗАЦИИ МУНИЦИПАЛЬНОЙ ПРОГРАММЫ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4704" y="3635896"/>
            <a:ext cx="5778642" cy="83056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Повышение уровня безопасности жизнедеятельности населения и территорий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6672" y="5004048"/>
            <a:ext cx="2376264" cy="76808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ожидаемые результаты: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389474" y="5083290"/>
            <a:ext cx="1967925" cy="609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индикаторы: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628800" y="4716016"/>
            <a:ext cx="37804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356992" y="4500000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628800" y="4716016"/>
            <a:ext cx="0" cy="269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373216" y="4716019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356992" y="2843817"/>
            <a:ext cx="0" cy="1752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Скругленный прямоугольник 29"/>
          <p:cNvSpPr/>
          <p:nvPr/>
        </p:nvSpPr>
        <p:spPr>
          <a:xfrm>
            <a:off x="3645024" y="6084171"/>
            <a:ext cx="3024336" cy="836052"/>
          </a:xfrm>
          <a:prstGeom prst="roundRect">
            <a:avLst/>
          </a:prstGeom>
          <a:solidFill>
            <a:srgbClr val="CCFF99"/>
          </a:solidFill>
          <a:ln>
            <a:solidFill>
              <a:srgbClr val="FFC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Удовлетворенность населения района безопасностью жизни в процентах.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645024" y="6948265"/>
            <a:ext cx="3024336" cy="697523"/>
          </a:xfrm>
          <a:prstGeom prst="roundRect">
            <a:avLst/>
          </a:prstGeom>
          <a:solidFill>
            <a:srgbClr val="CCFF99"/>
          </a:solidFill>
          <a:ln>
            <a:solidFill>
              <a:srgbClr val="FFC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Снижение экономического ущерба от пожаров в процентах.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645024" y="7668353"/>
            <a:ext cx="3024336" cy="635719"/>
          </a:xfrm>
          <a:prstGeom prst="roundRect">
            <a:avLst/>
          </a:prstGeom>
          <a:solidFill>
            <a:srgbClr val="CCFF99"/>
          </a:solidFill>
          <a:ln>
            <a:solidFill>
              <a:srgbClr val="FFC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Снижение числе преступлений совершивших несовершеннолетними и при их участии в единицах.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645024" y="8286744"/>
            <a:ext cx="3018826" cy="857256"/>
          </a:xfrm>
          <a:prstGeom prst="roundRect">
            <a:avLst/>
          </a:prstGeom>
          <a:solidFill>
            <a:srgbClr val="CCFF99"/>
          </a:solidFill>
          <a:ln>
            <a:solidFill>
              <a:srgbClr val="FFC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Провести профилактические мероприятия, направленные на снижение количества состоящих на учете в комиссии КДН и ЗП подростков в процентах.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0" y="6084171"/>
            <a:ext cx="3294366" cy="987412"/>
          </a:xfrm>
          <a:prstGeom prst="roundRect">
            <a:avLst/>
          </a:prstGeom>
          <a:solidFill>
            <a:srgbClr val="CCFF99"/>
          </a:solidFill>
          <a:ln>
            <a:solidFill>
              <a:srgbClr val="FFC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удовлетворенности населения района безопасностью жизни до 65 процентов.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0" y="7092288"/>
            <a:ext cx="3294366" cy="653673"/>
          </a:xfrm>
          <a:prstGeom prst="roundRect">
            <a:avLst/>
          </a:prstGeom>
          <a:solidFill>
            <a:srgbClr val="CCFF99"/>
          </a:solidFill>
          <a:ln>
            <a:solidFill>
              <a:srgbClr val="FFC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Снижение экономического ущерба от пожаров до 2,5 процентов.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0" y="7740360"/>
            <a:ext cx="3294366" cy="626961"/>
          </a:xfrm>
          <a:prstGeom prst="roundRect">
            <a:avLst/>
          </a:prstGeom>
          <a:solidFill>
            <a:srgbClr val="CCFF99"/>
          </a:solidFill>
          <a:ln>
            <a:solidFill>
              <a:srgbClr val="FFC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Снижение числе преступлений совершивших несовершеннолетними и при их участии до 8 единиц.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0" y="8381996"/>
            <a:ext cx="3294366" cy="762005"/>
          </a:xfrm>
          <a:prstGeom prst="roundRect">
            <a:avLst/>
          </a:prstGeom>
          <a:solidFill>
            <a:srgbClr val="CCFF99"/>
          </a:solidFill>
          <a:ln>
            <a:solidFill>
              <a:srgbClr val="FFC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Проведение профилактических мероприятий, направленных на снижение количества состоящих на учете в комиссии КДН и ЗП подростков до 50 процентов.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71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8640" y="251529"/>
            <a:ext cx="6669360" cy="864095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 программа 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«Развитие экономического потенциала и формирование благоприятного предпринимательского климата в 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Чернянском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районе Белгородской области »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12676" y="1211628"/>
            <a:ext cx="5994666" cy="768085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исполнитель:</a:t>
            </a:r>
          </a:p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Администрация муниципального района «</a:t>
            </a:r>
            <a:r>
              <a:rPr lang="ru-RU" sz="14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Чернянский</a:t>
            </a:r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район» ( в лице экономического управления)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4748" y="2154967"/>
            <a:ext cx="6318702" cy="6096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ЦЕЛИ РЕАЛИЗАЦИИ МУНИЦИПАЛЬНОЙ  ПРОГРАММЫ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4694" y="2652972"/>
            <a:ext cx="5778642" cy="114990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Создание условий для увеличения экономического потенциала </a:t>
            </a:r>
            <a:r>
              <a:rPr lang="ru-RU" dirty="0" err="1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dirty="0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района и формирование благоприятного предпринимательского климата. </a:t>
            </a:r>
            <a:endParaRPr lang="ru-RU" dirty="0">
              <a:solidFill>
                <a:srgbClr val="4BACC6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2805" y="4278476"/>
            <a:ext cx="2376264" cy="768085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ожидаемые результаты: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347104" y="4278476"/>
            <a:ext cx="1967925" cy="6096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индикаторы: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592796" y="4025020"/>
            <a:ext cx="37804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374994" y="3803925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592796" y="4009436"/>
            <a:ext cx="0" cy="269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373216" y="4009448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382664" y="1979722"/>
            <a:ext cx="0" cy="1752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Скругленный прямоугольник 29"/>
          <p:cNvSpPr/>
          <p:nvPr/>
        </p:nvSpPr>
        <p:spPr>
          <a:xfrm>
            <a:off x="3645024" y="4888086"/>
            <a:ext cx="3132348" cy="120793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Охват кредитования личных подсобных и крестьянских (фермерских) хозяйств, осуществивших создание и развитие своих хозяйств с помощью государственной поддержки, повышение уровня жизни сельского населения в процентах.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645024" y="6096011"/>
            <a:ext cx="3132348" cy="11430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Облесение эрозионно-опасных участков, деградированных и малопродуктивных угодий    и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водоохранных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зон водных объектов на территории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 на площади в га.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645024" y="7311208"/>
            <a:ext cx="3132348" cy="83864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Количество туристов, посетивших район в человеках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80630" y="5024758"/>
            <a:ext cx="3483387" cy="11665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Увеличение до 12% охвата кредитования личных подсобных и крестьянских (фермерских) хозяйств, осуществивших создание и развитие своих хозяйств с помощью государственной поддержки, повышение уровня жизни сельского населения.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07133" y="6191271"/>
            <a:ext cx="3485477" cy="104775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Увеличения облесения эрозионно-опасных участков, деградированных и малопродуктивных угодий    и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водоохранных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зон водных объектов на территории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 на площади до 1984 га.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07133" y="7239020"/>
            <a:ext cx="3475718" cy="81319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количества туристов, посетивших район до 47,7 тыс. человек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88297" y="8124395"/>
            <a:ext cx="3475718" cy="8640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Рост доли налоговых поступлений от субъектов малого и среднего предпринимательства в общей сумме налоговых доходов консолидированного бюджета до 25%.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645024" y="8149848"/>
            <a:ext cx="3132348" cy="83864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Доля налоговых поступлений от субъектов малого и среднего предпринимательства в общей сумме налоговых доходов консолидированного бюджета в процентах.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0651" y="4"/>
            <a:ext cx="6336703" cy="10196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района «Обеспечение комфортным и доступным жильем, коммунальными услугами жителей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района Белгородской области 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2676" y="1019604"/>
            <a:ext cx="5994666" cy="790127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исполнитель:</a:t>
            </a:r>
          </a:p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Администрация муниципального района «</a:t>
            </a:r>
            <a:r>
              <a:rPr lang="ru-RU" sz="14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Чернянский</a:t>
            </a:r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район», в лице управления строительства, транспорта, связи и ЖКХ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0658" y="1877616"/>
            <a:ext cx="6318702" cy="6096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ЦЕЛИ РЕАЛИЗАЦИИ МУНИЦИПАЛЬНОЙ ПРОГРАММЫ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2676" y="2494633"/>
            <a:ext cx="5994666" cy="94333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Создание условий для комплексного развития жилищной сферы, повышения доступности жилья и обеспечения качественными жилищно-коммунальными услугами жителей </a:t>
            </a:r>
            <a:r>
              <a:rPr lang="ru-RU" sz="1600" dirty="0" err="1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600" dirty="0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endParaRPr lang="ru-RU" sz="1600" dirty="0">
              <a:solidFill>
                <a:srgbClr val="4BACC6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0932" y="3905164"/>
            <a:ext cx="2580026" cy="768085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ожидаемые результаты: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325306" y="3880181"/>
            <a:ext cx="1967925" cy="6096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индикаторы: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157" y="4673258"/>
            <a:ext cx="3269319" cy="72074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ввода в эксплуатацию жилых домов за счет всех источников финансирования 108,0 тыс. кв. метров общей площади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0711" y="6000761"/>
            <a:ext cx="3267230" cy="95250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доли семей, имеющих возможность приобрести жилье, соответствующее стандартам обеспечения жилыми помещениями, с помощью собственных и заемных средств, до 15%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60712" y="6953277"/>
            <a:ext cx="3276417" cy="84242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доли освещенных улиц, проездов, в населенных пунктах до 95%.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571006" y="3659076"/>
            <a:ext cx="37382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445391" y="3437981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445391" y="1691689"/>
            <a:ext cx="0" cy="166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571000" y="3659086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309268" y="3639630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3733757" y="4518513"/>
            <a:ext cx="3024336" cy="62955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Ввод в эксплуатацию жилых домов за счет всех источников финансирования в тыс. кв. метров общей площади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733757" y="5148066"/>
            <a:ext cx="3024336" cy="65759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Обеспечение населения жильем – в кв. метров на одного жителя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742692" y="5799049"/>
            <a:ext cx="3024336" cy="96372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Доля семей, имеющих возможность приобрести жилье, соответствующее стандартам обеспечения жилыми помещениями, с помощью собственных и заемных средств, в процентах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733008" y="6762775"/>
            <a:ext cx="3024336" cy="68137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Доля освещенных улиц, проездов, в населенных пунктах в процентах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696893" y="7524773"/>
            <a:ext cx="3024336" cy="1150707"/>
          </a:xfrm>
          <a:prstGeom prst="roundRect">
            <a:avLst>
              <a:gd name="adj" fmla="val 12311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Эстетический облик, внешнее благоустройство, озеленение и санитарное состояние не менее 3 населенных пунктов Чернянского района ежегодно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160713" y="7810533"/>
            <a:ext cx="3274576" cy="75778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эстетического облика, внешнего благоустройства, озеленения и санитарного состояния не менее 3 населенных пунктов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 ежегодно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26810" y="5394003"/>
            <a:ext cx="3283853" cy="60676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обеспечения населения жильем – не менее 31,6 кв. метров на одного жителя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62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0649" y="155512"/>
            <a:ext cx="6336704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Муниципальная  программа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района «Совершенствование  и развитие транспортной системы и дорожной сети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района »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41887" y="1019604"/>
            <a:ext cx="5994666" cy="790127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исполнитель:</a:t>
            </a:r>
          </a:p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Администрация муниципального района «</a:t>
            </a:r>
            <a:r>
              <a:rPr lang="ru-RU" sz="14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Чернянский</a:t>
            </a:r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район», в лице управления строительства, транспорта, связи и ЖКХ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0658" y="1877616"/>
            <a:ext cx="6318702" cy="6096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ЦЕЛИ РЕАЛИЗАЦИИ МУНИЦИПАЛЬНОЙ  ПРОГРАММЫ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2676" y="2494632"/>
            <a:ext cx="5994666" cy="7332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Создание условий для устойчивого функционирования транспортной системы и дорожной сети </a:t>
            </a:r>
            <a:r>
              <a:rPr lang="ru-RU" sz="1400" dirty="0" err="1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400" dirty="0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района в соответствии с социально-экономическими потребностями населения</a:t>
            </a:r>
            <a:endParaRPr lang="ru-RU" sz="1400" dirty="0">
              <a:solidFill>
                <a:srgbClr val="4BACC6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7848" y="3750428"/>
            <a:ext cx="2580026" cy="768085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ожидаемые результаты: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325306" y="3750428"/>
            <a:ext cx="1967925" cy="6096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индикаторы: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8298" y="4518516"/>
            <a:ext cx="3256788" cy="128052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доли автомобильных дорог местного значения, относящихся к улично-дорожной сети населенных пунктов района, отвечающих нормативным требованиям в общей протяженности автомобильных дорог, относящихся к улично-дорожной сети до 94.88 процентов.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18302" y="5811064"/>
            <a:ext cx="3258707" cy="106520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густоты автомобильных дорог, относящихся к улично-дорожной сети населенных пунктов района с твердым покрытием на 1000 кв. км. территории до 332,65 км.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571006" y="3486339"/>
            <a:ext cx="37382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449930" y="3265244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445391" y="1691689"/>
            <a:ext cx="0" cy="166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575717" y="3488706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309268" y="3487494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3645024" y="4360029"/>
            <a:ext cx="3133192" cy="143901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Доля автомобильных дорог местного значения, относящихся к улично-дорожной сети населенных пунктов района, отвечающих нормативным требованиям в общей протяженности автомобильных дорог, относящихся к улично-дорожной сети в процентах.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645024" y="5811064"/>
            <a:ext cx="3122004" cy="106520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Густота автомобильных дорог, относящихся к улично-дорожной сети населенных пунктов района с твердым покрытием на 1000 кв. км.  в  км.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645024" y="6876265"/>
            <a:ext cx="3122004" cy="102951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Общая протяженность построенных автомобильных дорог местного значения, относящихся к улично-дорожной сети  населенных пунктов района и в микрорайонах массовой жилищной застройки в  км.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11032" y="7787179"/>
            <a:ext cx="3264055" cy="106601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Рост пассажирооборота транспортом общего пользования до 11,2 млн.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пасс.-км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118298" y="6876257"/>
            <a:ext cx="3264055" cy="91091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общей протяженности построенных автомобильных дорог местного значения, относящихся к улично-дорожной сети  населенных пунктов района и в микрорайонах массовой жилищной застройки на 14,636 км.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645024" y="7905784"/>
            <a:ext cx="3122004" cy="94740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Пассажирооборот транспортом общего пользования в млн.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пасс.-км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40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0649" y="155512"/>
            <a:ext cx="6336704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района                                                                                                                                                                                      «Развитие образования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района Белгородской области 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2676" y="1019605"/>
            <a:ext cx="5994666" cy="672075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исполнитель:</a:t>
            </a:r>
          </a:p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Управление образования  администрации муниципального района «</a:t>
            </a:r>
            <a:r>
              <a:rPr lang="ru-RU" sz="14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Чернянский</a:t>
            </a:r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район»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0658" y="1877616"/>
            <a:ext cx="6318702" cy="6096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ЦЕЛИ РЕАЛИЗАЦИИ  МУНИЦИПАЛЬНОЙ  ПРОГРАММЫ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2676" y="2494632"/>
            <a:ext cx="5994666" cy="93436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Повышение доступности, качества и эффективности муниципальной системы образования, соответствующей требованиям инновационного развития экономики и современным потребностям граждан </a:t>
            </a:r>
            <a:r>
              <a:rPr lang="ru-RU" sz="1400" dirty="0" err="1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400" dirty="0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района Белгородской области </a:t>
            </a:r>
            <a:endParaRPr lang="ru-RU" sz="1400" dirty="0">
              <a:solidFill>
                <a:srgbClr val="4BACC6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7848" y="3750431"/>
            <a:ext cx="2580026" cy="53582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ожидаемые результаты:</a:t>
            </a:r>
            <a:endParaRPr lang="ru-RU" sz="1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325306" y="3750438"/>
            <a:ext cx="1967925" cy="440569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индикаторы:</a:t>
            </a:r>
            <a:endParaRPr lang="ru-RU" sz="1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4635" y="4379979"/>
            <a:ext cx="3364280" cy="9578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Доля детей, зарегистрированных на получение услуг дошкольного образования и не обеспеченных данными услугами, в общей численности детей дошкольного возраста 0% в 2026году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34635" y="5340085"/>
            <a:ext cx="3364280" cy="67207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Доля обучающихся в современных условиях, соответствующих требованиям федеральных государственных образовательных стандартов к 2026 году – 100 %.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571006" y="3486339"/>
            <a:ext cx="37382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449930" y="3265244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445391" y="1691689"/>
            <a:ext cx="0" cy="166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575717" y="3488706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309268" y="3487494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3645024" y="4190997"/>
            <a:ext cx="3133192" cy="11430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Дети, зарегистрированные на получение услуг дошкольного образования и не обеспеченных данными услугами, в общей численности детей дошкольного возраста в процентах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645024" y="5340087"/>
            <a:ext cx="3122004" cy="7146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Обучающиеся в современных условиях, соответствующих требованиям федеральных государственных образовательных стандартов в процентах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643314" y="6000763"/>
            <a:ext cx="3122004" cy="70756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Дети, охваченные дополнительными образовательными программами, в общей численности детей и молодежи в возрасте от 5 до 18 лет в процентах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34637" y="6780247"/>
            <a:ext cx="3322295" cy="10317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Доля детей, охваченных организованным отдыхом и оздоровлением в учреждениях, подведомственных управлению образования к 2026 году – 97%. 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134634" y="6012170"/>
            <a:ext cx="3348372" cy="79698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Доля детей, охваченных дополнительными образовательными программами, в общей численности детей и молодежи в возрасте от 5 до 18 лет к 2026 году – 91%.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643314" y="6762765"/>
            <a:ext cx="3122004" cy="84129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Дети, охваченные организованным отдыхом и оздоровлением в учреждениях, подведомственных управлению образования в процентах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34634" y="7740352"/>
            <a:ext cx="3348372" cy="108271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Доля педагогических и руководящих работников образовательных организаций, прошедших повышение квалификации для работы в соответствии с федеральными образовательными стандартами общего образования – 100%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663719" y="7644341"/>
            <a:ext cx="3122004" cy="124813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Педагогические и руководящие работники образовательных организаций, прошедших повышение квалификации для работы в соответствии с федеральными образовательными стандартами общего образования  в процентах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78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78285" y="155512"/>
            <a:ext cx="582930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Муниципальная  программа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района  «Развитие и сохранение культуры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района Белгородской области »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2676" y="1019605"/>
            <a:ext cx="5994666" cy="672075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исполнитель:</a:t>
            </a:r>
          </a:p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Управление культуры администрации муниципального района «</a:t>
            </a:r>
            <a:r>
              <a:rPr lang="ru-RU" sz="14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Чернянский</a:t>
            </a:r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район»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2646" y="1877616"/>
            <a:ext cx="6426714" cy="6096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ЦЕЛИ РЕАЛИЗАЦИИ МУНИЦИПАЛЬНОЙ ПРОГРАММЫ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4664" y="2487217"/>
            <a:ext cx="6102678" cy="7332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Создание условий для комплексного развития  культурного потенциала, сохранения культурного наследия и гармонизации культурной жизни населения </a:t>
            </a:r>
            <a:r>
              <a:rPr lang="ru-RU" sz="1500" dirty="0" err="1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500" dirty="0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endParaRPr lang="ru-RU" sz="1500" dirty="0">
              <a:solidFill>
                <a:srgbClr val="4BACC6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7848" y="3750428"/>
            <a:ext cx="2580026" cy="768085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ожидаемые результаты: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325306" y="3750428"/>
            <a:ext cx="1967925" cy="6096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индикаторы: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0631" y="4518515"/>
            <a:ext cx="3510389" cy="103810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количества посещений муниципальных библиотек района на 1000 человек населения до 7500 единиц к 2026 году.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571006" y="3486339"/>
            <a:ext cx="37382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449930" y="3265244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445391" y="1691689"/>
            <a:ext cx="0" cy="166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575717" y="3488706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309268" y="3487494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3699031" y="4360029"/>
            <a:ext cx="3067910" cy="88404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количества посещений муниципальных библиотек района на 1000 человек населения  единиц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699030" y="5244080"/>
            <a:ext cx="3073592" cy="115212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количества посещений музеев на 1000 человек населения  единиц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80631" y="6604253"/>
            <a:ext cx="3510389" cy="121438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удельного веса населения, участвующего в платных культурно-досуговых мероприятиях, проводимых культурно-досуговыми учреждениями района, в общей численности населения до 590 % к 2026 году.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80631" y="5558849"/>
            <a:ext cx="3510389" cy="102937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количества посещений музеев на 1000 человек населения до 1968 единиц к 2026 году.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699030" y="6396204"/>
            <a:ext cx="3073592" cy="105611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удельного веса населения, участвующего в платных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культурно-досуговых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мероприятиях, проводимых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культурно-досуговыми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учреждениями района, в общей численности населения в процентах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0628" y="7818641"/>
            <a:ext cx="3510390" cy="116699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уровня удовлетворенности населения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 качеством предоставления муниципальных услуг в сфере культуры до 88 % к 2026 году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699031" y="7452320"/>
            <a:ext cx="3067910" cy="144016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уровня удовлетворенности населения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 качеством предоставления муниципальных услуг в сфере культуры  в процентах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37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78285" y="155512"/>
            <a:ext cx="582930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Муниципальная  программа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района «Социальная поддержка граждан в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Чернянском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районе Белгородской области »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2676" y="1019605"/>
            <a:ext cx="5994666" cy="672075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исполнитель:</a:t>
            </a:r>
          </a:p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Управление социальной защиты населения администрации муниципального района «</a:t>
            </a:r>
            <a:r>
              <a:rPr lang="ru-RU" sz="14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Чернянский</a:t>
            </a:r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район»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2646" y="1877617"/>
            <a:ext cx="6426714" cy="48613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ЦЕЛИ РЕАЛИЗАЦИИ МУНИЦИПАЛЬНОЙ  ПРОГРАММЫ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6652" y="2363763"/>
            <a:ext cx="6264696" cy="90147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Создание условий для роста благосостояния граждан – получателей мер социальной поддержки, повышение доступности и качества социального обслуживания населения</a:t>
            </a:r>
            <a:endParaRPr lang="ru-RU" sz="1500" dirty="0">
              <a:solidFill>
                <a:srgbClr val="4BACC6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7848" y="3750428"/>
            <a:ext cx="2580026" cy="768085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ожидаемые результаты: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325306" y="3750428"/>
            <a:ext cx="1967925" cy="6096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индикаторы: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" y="4499995"/>
            <a:ext cx="3510389" cy="9175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Обеспечение доли граждан, получающих меры социальной поддержки, от общей численности граждан, обратившихся за получением мер социальной поддержки, на уровне 100 процентов ежегодно.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571006" y="3486339"/>
            <a:ext cx="37382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449930" y="3265244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445391" y="1691689"/>
            <a:ext cx="0" cy="166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575717" y="3488706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309268" y="3487494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3790090" y="4355976"/>
            <a:ext cx="3067910" cy="9361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Обеспечение доли граждан, получающих меры социальной поддержки, от общей численности граждан, обратившихся за получением мер социальной поддержки, в процентах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784408" y="5292083"/>
            <a:ext cx="3073592" cy="10829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Обеспечение доли граждан, получивших социальные услуги в учреждениях социального обслуживания населения, в общем числе граждан, обратившихся за получением социальных услуг в процентах.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" y="6516216"/>
            <a:ext cx="3510389" cy="100811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доли переданных на воспитание в семьи детей-сирот, детей, оставшихся без попечения родителей, в общей численности детей до 83,8 процентов.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" y="5436096"/>
            <a:ext cx="3510389" cy="108012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Обеспечение доли граждан, получивших социальные услуги в учреждениях социального обслуживания населения, в общем числе граждан, обратившихся за получением социальных услуг на уровне 100 процентов ежегодно.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784408" y="6372201"/>
            <a:ext cx="3073592" cy="85697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доли переданных на воспитание в семьи детей-сирот, детей, оставшихся без попечения родителей, в общей численности детей в процентах.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790090" y="7236297"/>
            <a:ext cx="3067910" cy="96010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Достижение  соотношения средней заработной платы социальных работников учреждений социальной защиты населения к средней заработной плате в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Чернянском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районе – в  процентах.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0" y="7524337"/>
            <a:ext cx="3510390" cy="95725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Достижение  соотношения средней заработной платы социальных работников учреждений социальной защиты населения к средней заработной плате в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Чернянском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районе – 100 процентов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23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0648" y="155512"/>
            <a:ext cx="6408711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района «Развитие физической культуры и спорта в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Чернянском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районе Белгородской области »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2676" y="1019604"/>
            <a:ext cx="5994666" cy="790127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исполнитель:</a:t>
            </a:r>
          </a:p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Администрация муниципального района «</a:t>
            </a:r>
            <a:r>
              <a:rPr lang="ru-RU" sz="14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Чернянский</a:t>
            </a:r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район», в лице отдела по физической культуре и спорту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2646" y="1877617"/>
            <a:ext cx="6426714" cy="48613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ЦЕЛИ РЕАЛИЗАЦИИ МУНИЦИПАЛЬНОЙ ПРОГРАММЫ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6652" y="2363763"/>
            <a:ext cx="6318702" cy="90147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Формирование культуры здорового образа жизни и массового привлечения различных социальных групп населения </a:t>
            </a:r>
            <a:r>
              <a:rPr lang="ru-RU" sz="1600" dirty="0" err="1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600" dirty="0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района к систематическим занятиям физической культурой и спортом</a:t>
            </a:r>
            <a:endParaRPr lang="ru-RU" sz="1600" dirty="0">
              <a:solidFill>
                <a:srgbClr val="4BACC6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7848" y="3750428"/>
            <a:ext cx="2580026" cy="768085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ожидаемые результаты: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325306" y="3750428"/>
            <a:ext cx="1967925" cy="6096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индикаторы: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0631" y="4518517"/>
            <a:ext cx="3510389" cy="82157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доли регулярно занимающихся физической культурой и спортом до 32,8% в 2026 году.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571006" y="3486339"/>
            <a:ext cx="37382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449930" y="3265244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445391" y="1691689"/>
            <a:ext cx="0" cy="166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575717" y="3488706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309268" y="3487494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3699031" y="4360029"/>
            <a:ext cx="3067910" cy="88404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доли регулярно занимающихся физической культурой и спортом в процентах.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699030" y="5217217"/>
            <a:ext cx="3073592" cy="10866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Привлечение к систематическим занятиям физической культурой и спортом и приобщение к здоровому образу жизни широкие массы населения  человек.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80631" y="6396204"/>
            <a:ext cx="3510389" cy="103331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доли молодых людей в возрасте от 14 до 30 лет, вовлеченных в общественную деятельность, до 69,2 процента от общего количества молодых людей в возрасте от  14 до 30 лет в районе в 2026 году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80631" y="5340087"/>
            <a:ext cx="3510389" cy="105611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Привлечение к систематическим занятиям физической культурой и спортом и приобщение к здоровому образу жизни широкие массы населения до 9000 человек в 2026 году.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699030" y="6303905"/>
            <a:ext cx="3073592" cy="89437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доли молодых людей в возрасте от 14 до 30 лет, вовлеченных в общественную деятельность, в процентах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02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8640" y="0"/>
            <a:ext cx="6669360" cy="1115615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 программа 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«Формирование современной городской среды на территории 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»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12676" y="1211628"/>
            <a:ext cx="5994666" cy="768085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исполнитель:</a:t>
            </a:r>
          </a:p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Администрация муниципального района «</a:t>
            </a:r>
            <a:r>
              <a:rPr lang="ru-RU" sz="14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Чернянский</a:t>
            </a:r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район» 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4748" y="2154967"/>
            <a:ext cx="6318702" cy="6096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ЦЕЛИ РЕАЛИЗАЦИИ МУНИЦИПАЛЬНОЙ  ПРОГРАММЫ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4694" y="2652972"/>
            <a:ext cx="5778642" cy="114990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уровня благоустройства, качества и комфорта территорий городских и сельских поселений на территории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2805" y="4278476"/>
            <a:ext cx="2376264" cy="768085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ожидаемые результаты: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347104" y="4278476"/>
            <a:ext cx="1967925" cy="6096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индикаторы: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592796" y="4025020"/>
            <a:ext cx="37804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374994" y="3803925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592796" y="4009436"/>
            <a:ext cx="0" cy="269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373216" y="4009448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382664" y="1979722"/>
            <a:ext cx="0" cy="1752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Скругленный прямоугольник 29"/>
          <p:cNvSpPr/>
          <p:nvPr/>
        </p:nvSpPr>
        <p:spPr>
          <a:xfrm>
            <a:off x="3645024" y="5096814"/>
            <a:ext cx="3132348" cy="120793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Благоустройство дворовых и общественных территорий поселений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 с участием не менее 12 человек из числа студенческих строительных отрядов Белгородской области к концу 2024 года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645024" y="6419824"/>
            <a:ext cx="3132348" cy="11430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Благоустройство к 2022 году не менее 80% дворовых и общественных территорий поселений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района, произведенное с трудовым участием граждан, заинтересованных организаций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1104" y="5153620"/>
            <a:ext cx="3483387" cy="11665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Увеличение доли благоустроенных дворовых территорий многоквартирных домов и общественных территорий населенных пунктов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 с численностью населения свыше 1000 человек от общего количества дворовых и общественных территорий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12967" y="6515073"/>
            <a:ext cx="3485477" cy="104775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Обеспечение доли проектов благоустройства дворовых и общественных территорий населенных пунктов городского и сельских поселений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 с численностью свыше 1000 человек, прошедших процедуру общественных обсуждений	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8640" y="0"/>
            <a:ext cx="6669360" cy="1115615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 программа 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«Развитие кадровой политики 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Белгородской области »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12676" y="1211628"/>
            <a:ext cx="5994666" cy="768085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исполнитель:</a:t>
            </a:r>
          </a:p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Администрация муниципального района «</a:t>
            </a:r>
            <a:r>
              <a:rPr lang="ru-RU" sz="14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Чернянский</a:t>
            </a:r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район» 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4748" y="2154967"/>
            <a:ext cx="6318702" cy="6096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ЦЕЛИ РЕАЛИЗАЦИИ МУНИЦИПАЛЬНОЙ  ПРОГРАММЫ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4694" y="2652972"/>
            <a:ext cx="5778642" cy="114990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кадрового потенциала органов местного самоуправления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2805" y="4278476"/>
            <a:ext cx="2376264" cy="768085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ожидаемые результаты: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347104" y="4278476"/>
            <a:ext cx="1967925" cy="6096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индикаторы: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592796" y="4025020"/>
            <a:ext cx="37804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374994" y="3803925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592796" y="4009436"/>
            <a:ext cx="0" cy="269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373216" y="4009448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382664" y="1979722"/>
            <a:ext cx="0" cy="1752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Скругленный прямоугольник 29"/>
          <p:cNvSpPr/>
          <p:nvPr/>
        </p:nvSpPr>
        <p:spPr>
          <a:xfrm>
            <a:off x="3645024" y="5096814"/>
            <a:ext cx="3132348" cy="120793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Благоустройство дворовых и общественных территорий поселений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 с участием не менее 12 человек из числа студенческих строительных отрядов Белгородской области к концу 2026 года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645024" y="6419824"/>
            <a:ext cx="3132348" cy="11430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Благоустройство к 2022 году не менее 80% дворовых и общественных территорий поселений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района, произведенное с трудовым участием граждан, заинтересованных организаций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1104" y="5153620"/>
            <a:ext cx="3483387" cy="11665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Увеличение доли благоустроенных дворовых территорий многоквартирных домов и общественных территорий населенных пунктов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 с численностью населения свыше 1000 человек от общего количества дворовых и общественных территорий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12967" y="6515073"/>
            <a:ext cx="3485477" cy="104775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Обеспечение доли проектов благоустройства дворовых и общественных территорий населенных пунктов городского и сельских поселений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 с численностью свыше 1000 человек, прошедших процедуру общественных обсуждений	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9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8640" y="0"/>
            <a:ext cx="6669360" cy="1115615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 программа 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«Развитие общественного самоуправления на территории 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»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12676" y="1211628"/>
            <a:ext cx="5994666" cy="768085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исполнитель:</a:t>
            </a:r>
          </a:p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Администрация муниципального района «</a:t>
            </a:r>
            <a:r>
              <a:rPr lang="ru-RU" sz="14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Чернянский</a:t>
            </a:r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район» 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4748" y="2154967"/>
            <a:ext cx="6318702" cy="6096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ЦЕЛИ РЕАЛИЗАЦИИ МУНИЦИПАЛЬНОЙ  ПРОГРАММЫ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4694" y="2652972"/>
            <a:ext cx="5778642" cy="114990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благоприятных условий для реализации общественного самоуправления и развития социальной активности граждан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2805" y="4278476"/>
            <a:ext cx="2376264" cy="768085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ожидаемые результаты: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347104" y="4278476"/>
            <a:ext cx="1967925" cy="6096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Основные индикаторы: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592796" y="4025020"/>
            <a:ext cx="37804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374994" y="3803925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592796" y="4009436"/>
            <a:ext cx="0" cy="269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373216" y="4009448"/>
            <a:ext cx="0" cy="22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382664" y="1979722"/>
            <a:ext cx="0" cy="1752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Скругленный прямоугольник 29"/>
          <p:cNvSpPr/>
          <p:nvPr/>
        </p:nvSpPr>
        <p:spPr>
          <a:xfrm>
            <a:off x="3645024" y="5096814"/>
            <a:ext cx="3132348" cy="120793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Формирование эффективной структуры общественного  самоуправления в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Чернянском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районе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645024" y="6419824"/>
            <a:ext cx="3132348" cy="11430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Обеспечение информационно-методической поддержки деятельности и инициатив всех форм общественного самоуправления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1104" y="5153620"/>
            <a:ext cx="3483387" cy="11665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Доля жителей района, вовлеченных в деятельность общественного самоуправления составит не менее 52% от числа жителей в возрасте старше 16 лет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12967" y="6515073"/>
            <a:ext cx="3485477" cy="104775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Количество ТОС, зарегистрированных в качестве юридического лица составит не менее 3 ед.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9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130" name="Rectangle 2"/>
          <p:cNvSpPr>
            <a:spLocks noChangeArrowheads="1"/>
          </p:cNvSpPr>
          <p:nvPr/>
        </p:nvSpPr>
        <p:spPr bwMode="auto">
          <a:xfrm>
            <a:off x="512676" y="251520"/>
            <a:ext cx="567063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Palatino Linotype" pitchFamily="18" charset="0"/>
                <a:cs typeface="Times New Roman" pitchFamily="18" charset="0"/>
              </a:rPr>
              <a:t>Формы межбюджетных отношений с  бюджетами сельских поселений </a:t>
            </a:r>
            <a:endParaRPr lang="ru-RU" sz="4400" i="1" dirty="0" smtClean="0"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114300" y="4165601"/>
            <a:ext cx="1600200" cy="3094699"/>
          </a:xfrm>
          <a:prstGeom prst="rect">
            <a:avLst/>
          </a:prstGeom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1800" b="1" dirty="0" smtClean="0">
                <a:solidFill>
                  <a:srgbClr val="336699"/>
                </a:solidFill>
                <a:latin typeface="Times New Roman" pitchFamily="18" charset="0"/>
              </a:rPr>
              <a:t>Дотации на выравнивание бюджетной обеспеченности сельских и городского поселений</a:t>
            </a:r>
          </a:p>
        </p:txBody>
      </p:sp>
      <p:cxnSp>
        <p:nvCxnSpPr>
          <p:cNvPr id="99334" name="AutoShape 6"/>
          <p:cNvCxnSpPr>
            <a:cxnSpLocks noChangeShapeType="1"/>
            <a:stCxn id="99339" idx="0"/>
            <a:endCxn id="99332" idx="0"/>
          </p:cNvCxnSpPr>
          <p:nvPr/>
        </p:nvCxnSpPr>
        <p:spPr bwMode="auto">
          <a:xfrm rot="5400000">
            <a:off x="946140" y="2254244"/>
            <a:ext cx="1879617" cy="1943096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9336" name="Text Box 8"/>
          <p:cNvSpPr txBox="1">
            <a:spLocks noChangeArrowheads="1"/>
          </p:cNvSpPr>
          <p:nvPr/>
        </p:nvSpPr>
        <p:spPr bwMode="auto">
          <a:xfrm>
            <a:off x="4357694" y="4286248"/>
            <a:ext cx="1916832" cy="1750549"/>
          </a:xfrm>
          <a:prstGeom prst="rect">
            <a:avLst/>
          </a:prstGeom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1800" b="1" dirty="0" smtClean="0">
                <a:solidFill>
                  <a:srgbClr val="336699"/>
                </a:solidFill>
                <a:latin typeface="Times New Roman" pitchFamily="18" charset="0"/>
              </a:rPr>
              <a:t>Иные межбюджетные трансферты</a:t>
            </a:r>
          </a:p>
        </p:txBody>
      </p:sp>
      <p:cxnSp>
        <p:nvCxnSpPr>
          <p:cNvPr id="99337" name="AutoShape 9"/>
          <p:cNvCxnSpPr>
            <a:cxnSpLocks noChangeShapeType="1"/>
            <a:stCxn id="99339" idx="0"/>
            <a:endCxn id="99336" idx="0"/>
          </p:cNvCxnSpPr>
          <p:nvPr/>
        </p:nvCxnSpPr>
        <p:spPr bwMode="auto">
          <a:xfrm rot="16200000" flipH="1">
            <a:off x="3086671" y="2056809"/>
            <a:ext cx="2000264" cy="2458614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9338" name="Text Box 10"/>
          <p:cNvSpPr txBox="1">
            <a:spLocks noChangeArrowheads="1"/>
          </p:cNvSpPr>
          <p:nvPr/>
        </p:nvSpPr>
        <p:spPr bwMode="auto">
          <a:xfrm>
            <a:off x="2285992" y="4357686"/>
            <a:ext cx="1395781" cy="1625600"/>
          </a:xfrm>
          <a:prstGeom prst="rect">
            <a:avLst/>
          </a:prstGeom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1800" b="1" dirty="0" smtClean="0">
                <a:solidFill>
                  <a:srgbClr val="336699"/>
                </a:solidFill>
                <a:latin typeface="Times New Roman" pitchFamily="18" charset="0"/>
              </a:rPr>
              <a:t>Субвенции</a:t>
            </a:r>
          </a:p>
        </p:txBody>
      </p:sp>
      <p:sp>
        <p:nvSpPr>
          <p:cNvPr id="99339" name="Line 11"/>
          <p:cNvSpPr>
            <a:spLocks noChangeShapeType="1"/>
          </p:cNvSpPr>
          <p:nvPr/>
        </p:nvSpPr>
        <p:spPr bwMode="auto">
          <a:xfrm>
            <a:off x="2857496" y="2285984"/>
            <a:ext cx="571500" cy="1930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smtClean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99340" name="Text Box 12"/>
          <p:cNvSpPr txBox="1">
            <a:spLocks noChangeArrowheads="1"/>
          </p:cNvSpPr>
          <p:nvPr/>
        </p:nvSpPr>
        <p:spPr bwMode="auto">
          <a:xfrm>
            <a:off x="1628801" y="6876259"/>
            <a:ext cx="504036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800" b="1" u="sng" dirty="0" smtClean="0">
                <a:solidFill>
                  <a:srgbClr val="E5FFFF">
                    <a:lumMod val="25000"/>
                  </a:srgbClr>
                </a:solidFill>
                <a:latin typeface="Palatino Linotype" pitchFamily="18" charset="0"/>
              </a:rPr>
              <a:t>Межбюджетные трансферты</a:t>
            </a:r>
            <a:r>
              <a:rPr lang="ru-RU" sz="1800" b="1" dirty="0" smtClean="0">
                <a:solidFill>
                  <a:srgbClr val="E5FFFF">
                    <a:lumMod val="25000"/>
                  </a:srgbClr>
                </a:solidFill>
                <a:latin typeface="Palatino Linotype" pitchFamily="18" charset="0"/>
              </a:rPr>
              <a:t> - средства, предоставляемые одним бюджетом бюджетной системы Российской Федерации другому бюджету бюджетной системы Российской Федерации</a:t>
            </a:r>
          </a:p>
        </p:txBody>
      </p:sp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1430778" y="1595680"/>
            <a:ext cx="3943350" cy="830997"/>
          </a:xfrm>
          <a:prstGeom prst="rect">
            <a:avLst/>
          </a:prstGeom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</a:rPr>
              <a:t>Межбюджетные отношения</a:t>
            </a:r>
          </a:p>
        </p:txBody>
      </p:sp>
    </p:spTree>
    <p:extLst>
      <p:ext uri="{BB962C8B-B14F-4D97-AF65-F5344CB8AC3E}">
        <p14:creationId xmlns:p14="http://schemas.microsoft.com/office/powerpoint/2010/main" val="424823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640" y="251520"/>
            <a:ext cx="6326460" cy="139750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 в 2024-2026 годах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r>
              <a:rPr lang="ru-RU" sz="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58975723"/>
              </p:ext>
            </p:extLst>
          </p:nvPr>
        </p:nvGraphicFramePr>
        <p:xfrm>
          <a:off x="548680" y="1907704"/>
          <a:ext cx="6004478" cy="325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2620101"/>
                <a:gridCol w="1008112"/>
                <a:gridCol w="864096"/>
                <a:gridCol w="720081"/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№п/п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долгового обязательства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2025год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2026год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 муниципального долга,</a:t>
                      </a:r>
                      <a:r>
                        <a:rPr lang="ru-RU" sz="1400" baseline="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всего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Ценные бумаги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Банковские</a:t>
                      </a:r>
                      <a:r>
                        <a:rPr lang="ru-RU" sz="1400" baseline="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кредиты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Бюджетные кредиты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Государственные гарантии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endParaRPr lang="ru-RU" sz="140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Муниципальный долг в доходах бюджета без учета безвозмездных поступлений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3366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9457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12062</TotalTime>
  <Words>5284</Words>
  <Application>Microsoft Office PowerPoint</Application>
  <PresentationFormat>Экран (4:3)</PresentationFormat>
  <Paragraphs>1004</Paragraphs>
  <Slides>52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3" baseType="lpstr">
      <vt:lpstr>Справедливость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ПОЛОЖЕНИЯ</vt:lpstr>
      <vt:lpstr>   СОСТАВНЫЕ ЧАСТИ БЮДЖЕТА</vt:lpstr>
      <vt:lpstr>КАКИЕ БЫВАЮТ БЮДЖЕТЫ</vt:lpstr>
      <vt:lpstr>БЮДЖЕТНАЯ СИСТЕМА ЧЕРНЯНСКОГО РАЙОНА</vt:lpstr>
      <vt:lpstr>ФИЗИЧЕСКИЕ ЛИЦА-НАЛОГОПЛАТЕЛЬЩИКИ</vt:lpstr>
      <vt:lpstr>Презентация PowerPoint</vt:lpstr>
      <vt:lpstr>Основные задачи налоговой, бюджетной и долговой политики Чернянского района на 2024 год и плановый период 2025 и 2026 годов</vt:lpstr>
      <vt:lpstr>Презентация PowerPoint</vt:lpstr>
      <vt:lpstr>Презентация PowerPoint</vt:lpstr>
      <vt:lpstr>Поступление доходов в бюджет Чернянского района  на 2024-2026 гг</vt:lpstr>
      <vt:lpstr>Презентация PowerPoint</vt:lpstr>
      <vt:lpstr>Презентация PowerPoint</vt:lpstr>
      <vt:lpstr>Презентация PowerPoint</vt:lpstr>
      <vt:lpstr>Из какого бюджета происходит финансирование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Муниципальная  программа Чернянского района «Обеспечение безопасности жизнедеятельности населения и территорий Чернянского района Белгородской области »</vt:lpstr>
      <vt:lpstr>Муниципальная  программа Чернянского района «Развитие экономического потенциала и формирование благоприятного предпринимательского климата в Чернянском районе Белгородской области 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Муниципальная  программа Чернянского района «Формирование современной городской среды на территории Чернянского района »</vt:lpstr>
      <vt:lpstr>Муниципальная  программа Чернянского района «Развитие кадровой политики Чернянского района Белгородской области »</vt:lpstr>
      <vt:lpstr>Муниципальная  программа Чернянского района «Развитие общественного самоуправления на территории Чернянского района »</vt:lpstr>
      <vt:lpstr>Презентация PowerPoint</vt:lpstr>
      <vt:lpstr>  Муниципальный долг Чернянского района в 2024-2026 годах                                                        тыс. рублей</vt:lpstr>
    </vt:vector>
  </TitlesOfParts>
  <Company>UPRFIN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Терновская</cp:lastModifiedBy>
  <cp:revision>1353</cp:revision>
  <cp:lastPrinted>2024-02-09T05:45:42Z</cp:lastPrinted>
  <dcterms:created xsi:type="dcterms:W3CDTF">2013-12-18T08:51:47Z</dcterms:created>
  <dcterms:modified xsi:type="dcterms:W3CDTF">2024-02-09T05:53:53Z</dcterms:modified>
</cp:coreProperties>
</file>