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5" r:id="rId1"/>
  </p:sldMasterIdLst>
  <p:notesMasterIdLst>
    <p:notesMasterId r:id="rId55"/>
  </p:notesMasterIdLst>
  <p:sldIdLst>
    <p:sldId id="422" r:id="rId2"/>
    <p:sldId id="257" r:id="rId3"/>
    <p:sldId id="391" r:id="rId4"/>
    <p:sldId id="392" r:id="rId5"/>
    <p:sldId id="393" r:id="rId6"/>
    <p:sldId id="394" r:id="rId7"/>
    <p:sldId id="395" r:id="rId8"/>
    <p:sldId id="423" r:id="rId9"/>
    <p:sldId id="425" r:id="rId10"/>
    <p:sldId id="426" r:id="rId11"/>
    <p:sldId id="427" r:id="rId12"/>
    <p:sldId id="428" r:id="rId13"/>
    <p:sldId id="396" r:id="rId14"/>
    <p:sldId id="429" r:id="rId15"/>
    <p:sldId id="432" r:id="rId16"/>
    <p:sldId id="397" r:id="rId17"/>
    <p:sldId id="398" r:id="rId18"/>
    <p:sldId id="411" r:id="rId19"/>
    <p:sldId id="325" r:id="rId20"/>
    <p:sldId id="331" r:id="rId21"/>
    <p:sldId id="282" r:id="rId22"/>
    <p:sldId id="406" r:id="rId23"/>
    <p:sldId id="281" r:id="rId24"/>
    <p:sldId id="285" r:id="rId25"/>
    <p:sldId id="352" r:id="rId26"/>
    <p:sldId id="407" r:id="rId27"/>
    <p:sldId id="353" r:id="rId28"/>
    <p:sldId id="408" r:id="rId29"/>
    <p:sldId id="354" r:id="rId30"/>
    <p:sldId id="298" r:id="rId31"/>
    <p:sldId id="299" r:id="rId32"/>
    <p:sldId id="301" r:id="rId33"/>
    <p:sldId id="334" r:id="rId34"/>
    <p:sldId id="335" r:id="rId35"/>
    <p:sldId id="409" r:id="rId36"/>
    <p:sldId id="336" r:id="rId37"/>
    <p:sldId id="344" r:id="rId38"/>
    <p:sldId id="329" r:id="rId39"/>
    <p:sldId id="345" r:id="rId40"/>
    <p:sldId id="346" r:id="rId41"/>
    <p:sldId id="355" r:id="rId42"/>
    <p:sldId id="356" r:id="rId43"/>
    <p:sldId id="357" r:id="rId44"/>
    <p:sldId id="358" r:id="rId45"/>
    <p:sldId id="359" r:id="rId46"/>
    <p:sldId id="360" r:id="rId47"/>
    <p:sldId id="361" r:id="rId48"/>
    <p:sldId id="362" r:id="rId49"/>
    <p:sldId id="421" r:id="rId50"/>
    <p:sldId id="439" r:id="rId51"/>
    <p:sldId id="438" r:id="rId52"/>
    <p:sldId id="420" r:id="rId53"/>
    <p:sldId id="433" r:id="rId54"/>
  </p:sldIdLst>
  <p:sldSz cx="6858000" cy="9144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68C4A58-AF31-493E-927A-AD4E9FE0A210}">
          <p14:sldIdLst>
            <p14:sldId id="422"/>
            <p14:sldId id="257"/>
            <p14:sldId id="391"/>
            <p14:sldId id="392"/>
            <p14:sldId id="393"/>
            <p14:sldId id="394"/>
            <p14:sldId id="395"/>
            <p14:sldId id="423"/>
            <p14:sldId id="425"/>
            <p14:sldId id="426"/>
            <p14:sldId id="427"/>
            <p14:sldId id="428"/>
            <p14:sldId id="396"/>
            <p14:sldId id="429"/>
            <p14:sldId id="432"/>
            <p14:sldId id="397"/>
            <p14:sldId id="398"/>
            <p14:sldId id="411"/>
          </p14:sldIdLst>
        </p14:section>
        <p14:section name="Раздел без заголовка" id="{4719D32C-1FBF-4F13-BCA6-51B8F95981A2}">
          <p14:sldIdLst>
            <p14:sldId id="325"/>
            <p14:sldId id="331"/>
            <p14:sldId id="282"/>
            <p14:sldId id="406"/>
            <p14:sldId id="281"/>
            <p14:sldId id="285"/>
            <p14:sldId id="352"/>
            <p14:sldId id="407"/>
            <p14:sldId id="353"/>
            <p14:sldId id="408"/>
            <p14:sldId id="354"/>
            <p14:sldId id="298"/>
            <p14:sldId id="299"/>
            <p14:sldId id="301"/>
            <p14:sldId id="334"/>
            <p14:sldId id="335"/>
            <p14:sldId id="409"/>
            <p14:sldId id="336"/>
            <p14:sldId id="344"/>
            <p14:sldId id="329"/>
            <p14:sldId id="345"/>
            <p14:sldId id="346"/>
            <p14:sldId id="355"/>
            <p14:sldId id="356"/>
            <p14:sldId id="357"/>
            <p14:sldId id="358"/>
            <p14:sldId id="359"/>
            <p14:sldId id="360"/>
            <p14:sldId id="361"/>
            <p14:sldId id="362"/>
            <p14:sldId id="421"/>
            <p14:sldId id="439"/>
            <p14:sldId id="438"/>
            <p14:sldId id="420"/>
            <p14:sldId id="43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009900"/>
    <a:srgbClr val="33CC33"/>
    <a:srgbClr val="03435D"/>
    <a:srgbClr val="CC99FF"/>
    <a:srgbClr val="CCCCFF"/>
    <a:srgbClr val="CCFF99"/>
    <a:srgbClr val="CCFF66"/>
    <a:srgbClr val="99FF3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342" autoAdjust="0"/>
    <p:restoredTop sz="95683" autoAdjust="0"/>
  </p:normalViewPr>
  <p:slideViewPr>
    <p:cSldViewPr>
      <p:cViewPr>
        <p:scale>
          <a:sx n="70" d="100"/>
          <a:sy n="70" d="100"/>
        </p:scale>
        <p:origin x="-2454" y="27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9378864313704296E-2"/>
          <c:y val="7.3209894917336316E-2"/>
          <c:w val="0.9006211356862962"/>
          <c:h val="0.9267901050826635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dPt>
            <c:idx val="0"/>
            <c:bubble3D val="0"/>
            <c:spPr>
              <a:solidFill>
                <a:srgbClr val="0000FF"/>
              </a:solidFill>
              <a:ln>
                <a:solidFill>
                  <a:schemeClr val="accent1"/>
                </a:solidFill>
              </a:ln>
            </c:spPr>
          </c:dPt>
          <c:dPt>
            <c:idx val="1"/>
            <c:bubble3D val="0"/>
            <c:explosion val="37"/>
            <c:spPr>
              <a:solidFill>
                <a:srgbClr val="336600"/>
              </a:solidFill>
              <a:ln>
                <a:solidFill>
                  <a:schemeClr val="accent1"/>
                </a:solidFill>
              </a:ln>
            </c:spPr>
          </c:dPt>
          <c:dPt>
            <c:idx val="2"/>
            <c:bubble3D val="0"/>
            <c:explosion val="19"/>
            <c:spPr>
              <a:solidFill>
                <a:srgbClr val="7030A0"/>
              </a:solidFill>
              <a:ln>
                <a:solidFill>
                  <a:schemeClr val="accent1"/>
                </a:solidFill>
              </a:ln>
            </c:spPr>
          </c:dPt>
          <c:cat>
            <c:strRef>
              <c:f>Лист1!$A$2:$A$5</c:f>
              <c:strCache>
                <c:ptCount val="3"/>
                <c:pt idx="0">
                  <c:v>Налог  на доходы физических лиц</c:v>
                </c:pt>
                <c:pt idx="1">
                  <c:v>Налог на имущество физических лиц</c:v>
                </c:pt>
                <c:pt idx="2">
                  <c:v>Земельный налог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</c:v>
                </c:pt>
                <c:pt idx="1">
                  <c:v>33</c:v>
                </c:pt>
                <c:pt idx="2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invertIfNegative val="0"/>
          <c:dLbls>
            <c:dLbl>
              <c:idx val="0"/>
              <c:layout>
                <c:manualLayout>
                  <c:x val="-9.5984233044400964E-3"/>
                  <c:y val="-0.350322566898960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996866561311806E-2"/>
                  <c:y val="-0.333410442979700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5991511147287648E-3"/>
                  <c:y val="-0.29958619514117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9591428616775034E-2"/>
                  <c:y val="-0.285090088924671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2"/>
                <c:pt idx="0">
                  <c:v>2024 план</c:v>
                </c:pt>
                <c:pt idx="1">
                  <c:v>2024 факт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21882.7</c:v>
                </c:pt>
                <c:pt idx="1">
                  <c:v>213795.4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2024 план</c:v>
                </c:pt>
                <c:pt idx="1">
                  <c:v>2024 факт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2024 план</c:v>
                </c:pt>
                <c:pt idx="1">
                  <c:v>2024 факт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4880768"/>
        <c:axId val="144882304"/>
        <c:axId val="0"/>
      </c:bar3DChart>
      <c:catAx>
        <c:axId val="144880768"/>
        <c:scaling>
          <c:orientation val="minMax"/>
        </c:scaling>
        <c:delete val="0"/>
        <c:axPos val="b"/>
        <c:majorTickMark val="out"/>
        <c:minorTickMark val="none"/>
        <c:tickLblPos val="nextTo"/>
        <c:crossAx val="144882304"/>
        <c:crosses val="autoZero"/>
        <c:auto val="1"/>
        <c:lblAlgn val="ctr"/>
        <c:lblOffset val="100"/>
        <c:noMultiLvlLbl val="0"/>
      </c:catAx>
      <c:valAx>
        <c:axId val="1448823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48807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invertIfNegative val="0"/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</c:f>
              <c:strCache>
                <c:ptCount val="2"/>
                <c:pt idx="0">
                  <c:v>2024 план</c:v>
                </c:pt>
                <c:pt idx="1">
                  <c:v>2024 факт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304234.8</c:v>
                </c:pt>
                <c:pt idx="1">
                  <c:v>290340.59999999998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2024 план</c:v>
                </c:pt>
                <c:pt idx="1">
                  <c:v>2024 факт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2"/>
                <c:pt idx="0">
                  <c:v>2024 план</c:v>
                </c:pt>
                <c:pt idx="1">
                  <c:v>2024 факт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4963840"/>
        <c:axId val="144973824"/>
        <c:axId val="0"/>
      </c:bar3DChart>
      <c:catAx>
        <c:axId val="144963840"/>
        <c:scaling>
          <c:orientation val="minMax"/>
        </c:scaling>
        <c:delete val="0"/>
        <c:axPos val="l"/>
        <c:majorTickMark val="out"/>
        <c:minorTickMark val="none"/>
        <c:tickLblPos val="nextTo"/>
        <c:crossAx val="144973824"/>
        <c:crosses val="autoZero"/>
        <c:auto val="1"/>
        <c:lblAlgn val="ctr"/>
        <c:lblOffset val="100"/>
        <c:noMultiLvlLbl val="0"/>
      </c:catAx>
      <c:valAx>
        <c:axId val="144973824"/>
        <c:scaling>
          <c:orientation val="minMax"/>
        </c:scaling>
        <c:delete val="1"/>
        <c:axPos val="b"/>
        <c:majorGridlines/>
        <c:numFmt formatCode="General" sourceLinked="1"/>
        <c:majorTickMark val="out"/>
        <c:minorTickMark val="none"/>
        <c:tickLblPos val="none"/>
        <c:crossAx val="144963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2945659" cy="496413"/>
          </a:xfrm>
          <a:prstGeom prst="rect">
            <a:avLst/>
          </a:prstGeom>
        </p:spPr>
        <p:txBody>
          <a:bodyPr vert="horz" lIns="91468" tIns="45733" rIns="91468" bIns="45733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2"/>
            <a:ext cx="2945659" cy="496413"/>
          </a:xfrm>
          <a:prstGeom prst="rect">
            <a:avLst/>
          </a:prstGeom>
        </p:spPr>
        <p:txBody>
          <a:bodyPr vert="horz" lIns="91468" tIns="45733" rIns="91468" bIns="45733" rtlCol="0"/>
          <a:lstStyle>
            <a:lvl1pPr algn="r">
              <a:defRPr sz="1200"/>
            </a:lvl1pPr>
          </a:lstStyle>
          <a:p>
            <a:fld id="{7052821B-354E-4A8D-BB6F-7B2E73A81B33}" type="datetimeFigureOut">
              <a:rPr lang="ru-RU" smtClean="0"/>
              <a:pPr/>
              <a:t>31.01.2025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1838" y="744538"/>
            <a:ext cx="2794000" cy="37258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68" tIns="45733" rIns="91468" bIns="45733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2"/>
          </a:xfrm>
          <a:prstGeom prst="rect">
            <a:avLst/>
          </a:prstGeom>
        </p:spPr>
        <p:txBody>
          <a:bodyPr vert="horz" lIns="91468" tIns="45733" rIns="91468" bIns="4573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30092"/>
            <a:ext cx="2945659" cy="496413"/>
          </a:xfrm>
          <a:prstGeom prst="rect">
            <a:avLst/>
          </a:prstGeom>
        </p:spPr>
        <p:txBody>
          <a:bodyPr vert="horz" lIns="91468" tIns="45733" rIns="91468" bIns="45733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2"/>
            <a:ext cx="2945659" cy="496413"/>
          </a:xfrm>
          <a:prstGeom prst="rect">
            <a:avLst/>
          </a:prstGeom>
        </p:spPr>
        <p:txBody>
          <a:bodyPr vert="horz" lIns="91468" tIns="45733" rIns="91468" bIns="45733" rtlCol="0" anchor="b"/>
          <a:lstStyle>
            <a:lvl1pPr algn="r">
              <a:defRPr sz="1200"/>
            </a:lvl1pPr>
          </a:lstStyle>
          <a:p>
            <a:fld id="{CE473E03-14A9-44D1-9B9D-9662B3FA388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2845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48986" y="93012"/>
            <a:ext cx="6760029" cy="8922935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71550" y="4267200"/>
            <a:ext cx="4800600" cy="21336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0D7A9B-C2B5-4E7E-88E4-C3F462F8205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CE3070A-A4B9-4592-81A4-6CB557D9640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204" y="1932413"/>
            <a:ext cx="6766153" cy="203646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7204" y="1862296"/>
            <a:ext cx="6766153" cy="160773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7204" y="3968865"/>
            <a:ext cx="6766153" cy="147376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42900" y="2007911"/>
            <a:ext cx="6172200" cy="1960033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EE5117-D199-490A-9E55-B9A3CDCE59F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B3F0EE-70F9-46A3-BE33-560BD7303A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91"/>
            <a:ext cx="150876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66187"/>
            <a:ext cx="417195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DDA559-53F6-4EA3-8CAC-029F01AB432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1CA634-5A00-4306-9CCA-CE7AE6E551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8005FB-B322-4689-90BD-A915166FEB5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D982A1-3191-4BA1-8556-046F3784029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85800" y="1930400"/>
            <a:ext cx="5829300" cy="6096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48986" y="93012"/>
            <a:ext cx="6760029" cy="8922935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1270003"/>
            <a:ext cx="5829300" cy="1816100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397252"/>
            <a:ext cx="5829300" cy="1784349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18C44FA-C9C2-456C-90FB-F040F0C4BC9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0077" y="8229600"/>
            <a:ext cx="3000375" cy="609600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52060" y="3169107"/>
            <a:ext cx="6760136" cy="1219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51861" y="3121975"/>
            <a:ext cx="6760336" cy="6095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1231" y="3291840"/>
            <a:ext cx="6760966" cy="6096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9728" y="8278368"/>
            <a:ext cx="342900" cy="609600"/>
          </a:xfrm>
        </p:spPr>
        <p:txBody>
          <a:bodyPr/>
          <a:lstStyle/>
          <a:p>
            <a:pPr>
              <a:defRPr/>
            </a:pPr>
            <a:fld id="{FBCD3284-3D87-43CB-BF5F-945146B1C6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6FF265-B957-406D-8EB0-EF5ED86D44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6C7FF4-6995-4871-A8D3-B9645AEC392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85800" y="1930400"/>
            <a:ext cx="2811780" cy="6096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3700463" y="1930400"/>
            <a:ext cx="2811780" cy="6096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64067"/>
            <a:ext cx="5829300" cy="1524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1930400"/>
            <a:ext cx="2800350" cy="1016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3714750" y="1930400"/>
            <a:ext cx="2800350" cy="1016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1FEFDE5-891F-408E-BAD3-942BB77CF9E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9035BF-9A02-4774-8FD8-A1BB34DAF2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685800" y="2997200"/>
            <a:ext cx="2800350" cy="51816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3714750" y="2997200"/>
            <a:ext cx="2800350" cy="51816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95B1C6-3796-4E7C-88EC-265652522D1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1ABA3E-3EFC-42AD-8513-4479F43C65F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77309F-25A1-4299-B091-E46B29FE8A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C38AAC-5DDA-4AC7-9E5A-D7E01DDB08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48007" y="93007"/>
            <a:ext cx="6760029" cy="8924544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64067"/>
            <a:ext cx="5829300" cy="1524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2133600"/>
            <a:ext cx="1428750" cy="59944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BA19B9-7B40-460B-814B-1A0C1611C18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5A67A9-5A0A-473B-B99B-292C8E93BA5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228850" y="2133600"/>
            <a:ext cx="4286250" cy="59944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534067"/>
            <a:ext cx="5486400" cy="696384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5800" y="7261100"/>
            <a:ext cx="5486400" cy="9144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E499EE-92C9-43C8-A012-D3B55C4662F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5800" y="8229600"/>
            <a:ext cx="2914650" cy="609600"/>
          </a:xfrm>
        </p:spPr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9728" y="8278368"/>
            <a:ext cx="342900" cy="609600"/>
          </a:xfrm>
        </p:spPr>
        <p:txBody>
          <a:bodyPr/>
          <a:lstStyle/>
          <a:p>
            <a:pPr>
              <a:defRPr/>
            </a:pPr>
            <a:fld id="{39D6D60B-CABA-448F-B78B-9A307CC6DA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51230" y="6244740"/>
            <a:ext cx="6755130" cy="12192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51384" y="6200641"/>
            <a:ext cx="6754979" cy="6095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51383" y="6364299"/>
            <a:ext cx="6754978" cy="65076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233" y="88902"/>
            <a:ext cx="6751405" cy="6108700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48007" y="93007"/>
            <a:ext cx="6760029" cy="8924544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85800" y="366184"/>
            <a:ext cx="5829300" cy="1524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85800" y="1930400"/>
            <a:ext cx="5829300" cy="6096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629152" y="8255000"/>
            <a:ext cx="1857375" cy="63500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B7D9DC7-EE8A-4085-9837-C0354944D88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31.01.2025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85800" y="8229600"/>
            <a:ext cx="2971800" cy="6096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9728" y="8280400"/>
            <a:ext cx="342900" cy="6096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01534F1D-893E-4071-8864-17388333576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6" r:id="rId1"/>
    <p:sldLayoutId id="2147484267" r:id="rId2"/>
    <p:sldLayoutId id="2147484268" r:id="rId3"/>
    <p:sldLayoutId id="2147484269" r:id="rId4"/>
    <p:sldLayoutId id="2147484270" r:id="rId5"/>
    <p:sldLayoutId id="2147484271" r:id="rId6"/>
    <p:sldLayoutId id="2147484272" r:id="rId7"/>
    <p:sldLayoutId id="2147484273" r:id="rId8"/>
    <p:sldLayoutId id="2147484274" r:id="rId9"/>
    <p:sldLayoutId id="2147484275" r:id="rId10"/>
    <p:sldLayoutId id="2147484276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smi.by/media/files/newsrez.jpg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0" y="107504"/>
            <a:ext cx="6858000" cy="8928992"/>
          </a:xfrm>
          <a:gradFill flip="none" rotWithShape="1">
            <a:gsLst>
              <a:gs pos="0">
                <a:srgbClr val="336600"/>
              </a:gs>
              <a:gs pos="99218">
                <a:srgbClr val="336600"/>
              </a:gs>
              <a:gs pos="98437">
                <a:srgbClr val="F6BEB7"/>
              </a:gs>
              <a:gs pos="96875">
                <a:srgbClr val="F3BDB4"/>
              </a:gs>
              <a:gs pos="93750">
                <a:srgbClr val="EDBAAE"/>
              </a:gs>
              <a:gs pos="87500">
                <a:srgbClr val="E1B4A2"/>
              </a:gs>
              <a:gs pos="75000">
                <a:srgbClr val="C8A98B"/>
              </a:gs>
              <a:gs pos="50000">
                <a:srgbClr val="96935D"/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</a:p>
          <a:p>
            <a:pPr marL="0" indent="0"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 ИСПОЛНЕНИИ БЮДЖЕТА ЧЕРНЯНСКОГО РАЙОНА ЗА 2024 ГОД </a:t>
            </a:r>
          </a:p>
          <a:p>
            <a:pPr marL="0" indent="0"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 ФИНАНСОВ И БЮДЖЕТНОЙ ПОЛИТИКИ АДМИНИСТРАЦИИ 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ЧЕРНЯНСКОГО РАЙОНА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9722" y="323528"/>
            <a:ext cx="135136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293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64068"/>
            <a:ext cx="5829300" cy="679541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КАКИЕ БЫВАЮТ БЮДЖЕТЫ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6632" y="1763688"/>
            <a:ext cx="1944216" cy="115212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БЮДЖЕТЫ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СЕМЕЙ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53136" y="1763688"/>
            <a:ext cx="2016224" cy="115212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БЮДЖЕТЫ ОРГАНИЗАЦИЙ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04866" y="1763688"/>
            <a:ext cx="2232248" cy="1152128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БЮДЖЕТЫ ПУБЛИЧНО-ПРАВОВЫХ ОБРАЗОВАНИЙ</a:t>
            </a:r>
            <a:r>
              <a:rPr lang="ru-RU" dirty="0" smtClean="0"/>
              <a:t>: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>
            <a:stCxn id="2" idx="2"/>
          </p:cNvCxnSpPr>
          <p:nvPr/>
        </p:nvCxnSpPr>
        <p:spPr>
          <a:xfrm flipH="1">
            <a:off x="3284985" y="1043608"/>
            <a:ext cx="3154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268760" y="1043608"/>
            <a:ext cx="41044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268760" y="1043608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5373216" y="1043608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284984" y="1043608"/>
            <a:ext cx="0" cy="7200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3320988" y="3779912"/>
            <a:ext cx="0" cy="5760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3320988" y="4355979"/>
            <a:ext cx="0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3442723" y="4355976"/>
            <a:ext cx="22185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1412776" y="4355976"/>
            <a:ext cx="19082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3320994" y="4355976"/>
            <a:ext cx="12172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1412776" y="4355979"/>
            <a:ext cx="0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5661248" y="4355979"/>
            <a:ext cx="0" cy="3960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116632" y="4752022"/>
            <a:ext cx="1944216" cy="1836204"/>
          </a:xfrm>
          <a:prstGeom prst="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Российской Федерации (федеральный бюджет, бюджеты государственных внебюджетных фондов Российской Федерации)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2366883" y="4752022"/>
            <a:ext cx="1926214" cy="1836204"/>
          </a:xfrm>
          <a:prstGeom prst="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Субъектов Российской Федерации (региональные бюджеты, бюджеты территориальных фондов обязательного медицинского страхования)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4653138" y="4752022"/>
            <a:ext cx="1872208" cy="1836204"/>
          </a:xfrm>
          <a:prstGeom prst="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Муниципальных образований (местные бюджеты)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0" y="3077344"/>
            <a:ext cx="1724509" cy="1405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174" y="3077353"/>
            <a:ext cx="1772148" cy="127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26" y="3077353"/>
            <a:ext cx="2145432" cy="1405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327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58" y="179512"/>
            <a:ext cx="6254452" cy="11521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БЮДЖЕТНАЯ СИСТЕМА ЧЕРНЯНСКОГО РАЙОНА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32656" y="1331640"/>
            <a:ext cx="6048672" cy="1152128"/>
          </a:xfrm>
        </p:spPr>
        <p:txBody>
          <a:bodyPr>
            <a:norm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Консолидированный бюджет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– это районный бюджет и бюджеты городского и сельских поселений, сведенный в единую форму, показывающий совокупные доходы, которыми располагает район, и его расходы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348881" y="2375756"/>
            <a:ext cx="2232248" cy="1080120"/>
          </a:xfrm>
          <a:prstGeom prst="round2DiagRect">
            <a:avLst/>
          </a:prstGeom>
          <a:solidFill>
            <a:srgbClr val="CC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</a:t>
            </a:r>
            <a:r>
              <a:rPr lang="ru-RU" sz="1600" b="1" dirty="0" err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6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16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145232" y="3923928"/>
            <a:ext cx="2232248" cy="1080120"/>
          </a:xfrm>
          <a:prstGeom prst="round2Diag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6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районный бюджет</a:t>
            </a:r>
            <a:endParaRPr lang="ru-RU" sz="16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337580" y="4917936"/>
            <a:ext cx="2232248" cy="1080120"/>
          </a:xfrm>
          <a:prstGeom prst="round2Diag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Бюджеты сельских поселений (15)</a:t>
            </a:r>
            <a:endParaRPr lang="ru-RU" sz="16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386418" y="3923928"/>
            <a:ext cx="2232248" cy="1080120"/>
          </a:xfrm>
          <a:prstGeom prst="round2Diag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Бюджет городского поселения «Поселок Чернянка»</a:t>
            </a:r>
            <a:endParaRPr lang="ru-RU" sz="16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>
            <a:endCxn id="6" idx="3"/>
          </p:cNvCxnSpPr>
          <p:nvPr/>
        </p:nvCxnSpPr>
        <p:spPr>
          <a:xfrm flipH="1">
            <a:off x="1261356" y="2987824"/>
            <a:ext cx="1087524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8" idx="3"/>
          </p:cNvCxnSpPr>
          <p:nvPr/>
        </p:nvCxnSpPr>
        <p:spPr>
          <a:xfrm>
            <a:off x="4581129" y="2987824"/>
            <a:ext cx="92141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495778" y="3492863"/>
            <a:ext cx="0" cy="14250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5868153"/>
            <a:ext cx="6286008" cy="301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067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ФИЗИЧЕСКИЕ ЛИЦА-НАЛОГОПЛАТЕЛЬЩИКИ</a:t>
            </a:r>
            <a:endParaRPr lang="ru-RU" sz="3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30029732"/>
              </p:ext>
            </p:extLst>
          </p:nvPr>
        </p:nvGraphicFramePr>
        <p:xfrm>
          <a:off x="764704" y="3347864"/>
          <a:ext cx="504056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Объект 6"/>
          <p:cNvSpPr>
            <a:spLocks noGrp="1"/>
          </p:cNvSpPr>
          <p:nvPr>
            <p:ph sz="quarter" idx="2"/>
          </p:nvPr>
        </p:nvSpPr>
        <p:spPr>
          <a:xfrm>
            <a:off x="3700463" y="1930400"/>
            <a:ext cx="2811780" cy="2569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Ставка налога от кадастровой стоимости имущества: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используемого в некоммерческих целях – 03 %;</a:t>
            </a:r>
          </a:p>
          <a:p>
            <a:pPr>
              <a:buFontTx/>
              <a:buChar char="-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используемого в коммерческих целях – 1,5-2%</a:t>
            </a:r>
          </a:p>
          <a:p>
            <a:pPr marL="0" indent="0">
              <a:buNone/>
            </a:pPr>
            <a:r>
              <a:rPr lang="ru-RU" sz="1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Налог на имущество физических лиц</a:t>
            </a:r>
            <a:endParaRPr lang="ru-RU" sz="1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6632" y="1907704"/>
            <a:ext cx="3312368" cy="2088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 13%,</a:t>
            </a:r>
          </a:p>
          <a:p>
            <a:pPr algn="ctr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отдельных случаях:</a:t>
            </a:r>
          </a:p>
          <a:p>
            <a:pPr marL="285750" indent="-285750" algn="ctr">
              <a:buFontTx/>
              <a:buChar char="-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30% (с доходов физических лиц, не являющихся  налоговыми резидентами РФ),</a:t>
            </a:r>
          </a:p>
          <a:p>
            <a:pPr marL="285750" indent="-285750" algn="ctr">
              <a:buFontTx/>
              <a:buChar char="-"/>
            </a:pP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- 35% (с выигрышей и призов)</a:t>
            </a:r>
          </a:p>
          <a:p>
            <a:pPr algn="ctr"/>
            <a:endParaRPr lang="ru-RU" sz="1400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Налог на доходы физических лиц</a:t>
            </a:r>
            <a:endParaRPr lang="ru-RU" sz="14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0649" y="6804248"/>
            <a:ext cx="576064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1400" b="1" dirty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Земельный налог</a:t>
            </a:r>
          </a:p>
          <a:p>
            <a:pPr lvl="0">
              <a:spcBef>
                <a:spcPts val="580"/>
              </a:spcBef>
              <a:buClr>
                <a:srgbClr val="D34817"/>
              </a:buClr>
              <a:buSzPct val="85000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Ставка налога от кадастровой стоимости земельного участка: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Tx/>
              <a:buChar char="-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0,3% - для земельных участков </a:t>
            </a:r>
            <a:r>
              <a:rPr lang="ru-RU" sz="14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сельхозиспользования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(в </a:t>
            </a:r>
            <a:r>
              <a:rPr lang="ru-RU" sz="1400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т.ч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участки 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ИЖС);</a:t>
            </a:r>
          </a:p>
          <a:p>
            <a:pPr marL="274320" lvl="0" indent="-274320">
              <a:spcBef>
                <a:spcPts val="580"/>
              </a:spcBef>
              <a:buClr>
                <a:srgbClr val="D34817"/>
              </a:buClr>
              <a:buSzPct val="85000"/>
              <a:buFontTx/>
              <a:buChar char="-"/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1,5% по другим земельным участкам</a:t>
            </a:r>
          </a:p>
        </p:txBody>
      </p:sp>
    </p:spTree>
    <p:extLst>
      <p:ext uri="{BB962C8B-B14F-4D97-AF65-F5344CB8AC3E}">
        <p14:creationId xmlns:p14="http://schemas.microsoft.com/office/powerpoint/2010/main" val="345633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42918" y="928663"/>
            <a:ext cx="5715040" cy="1000132"/>
          </a:xfrm>
          <a:prstGeom prst="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Куда зачисляются налоги, непосредственно уплачиваемые гражданами Российской Федерации?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82" y="2285987"/>
            <a:ext cx="1643074" cy="1285884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Транспорт</a:t>
            </a:r>
          </a:p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налог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00306" y="2285987"/>
            <a:ext cx="1714512" cy="1285884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Налог на имущество физических лиц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29134" y="2285987"/>
            <a:ext cx="1643074" cy="1285884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Земельный налог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42918" y="4136703"/>
            <a:ext cx="150019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100%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8605" y="5786453"/>
            <a:ext cx="2428892" cy="928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 субъекта Российской Федерации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2643182" y="4143372"/>
            <a:ext cx="150019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100%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4572008" y="4143372"/>
            <a:ext cx="1500198" cy="114300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100%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643314" y="5643571"/>
            <a:ext cx="2143140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Бюджеты городского и сельских поселений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4143382" y="5148065"/>
            <a:ext cx="285752" cy="49550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572008" y="5004049"/>
            <a:ext cx="0" cy="6395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1393017" y="5395819"/>
            <a:ext cx="0" cy="3906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633" y="364067"/>
            <a:ext cx="6624736" cy="1524000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задачи налоговой, бюджетной и долговой политики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 за 2024 год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04664" y="1979712"/>
            <a:ext cx="5976664" cy="6552728"/>
          </a:xfrm>
          <a:solidFill>
            <a:srgbClr val="009900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Реализация майских Указов Президента Российской Федерации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Наращивание налогового потенциала и стимулирование инвестиционной активности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Совершенствование методов налогового администрирования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Усиление межведомственного взаимодействия органов исполнительной власти по мобилизации имеющихся резервов и повышению собираемости платежей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Формирование гибкой и комплексной системы управления бюджетными расходами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Сохранение достигнутых в 2023 году индикаторов повышения оплаты труда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Повышение эффективности предоставления мер социальной поддержки с учетом критериев адресности и нуждаемости ее получателей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Снижение муниципального долга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района и выполнение условий соглашений с Минфином РФ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18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8671" y="571475"/>
            <a:ext cx="5477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Palatino Linotype" pitchFamily="18" charset="0"/>
                <a:cs typeface="Times New Roman" pitchFamily="18" charset="0"/>
              </a:rPr>
              <a:t>Бюджетный процесс – ежегодное формирование и исполнение бюджета</a:t>
            </a:r>
            <a:endParaRPr lang="ru-RU" sz="2400" b="1" i="1" dirty="0">
              <a:solidFill>
                <a:srgbClr val="002060"/>
              </a:solidFill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90176" y="1497340"/>
            <a:ext cx="486054" cy="768085"/>
          </a:xfrm>
          <a:prstGeom prst="ellipse">
            <a:avLst/>
          </a:prstGeom>
          <a:solidFill>
            <a:srgbClr val="7030A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66968" y="2560764"/>
            <a:ext cx="486054" cy="768085"/>
          </a:xfrm>
          <a:prstGeom prst="ellipse">
            <a:avLst/>
          </a:prstGeom>
          <a:solidFill>
            <a:srgbClr val="7030A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66682" y="3611896"/>
            <a:ext cx="486054" cy="768085"/>
          </a:xfrm>
          <a:prstGeom prst="ellipse">
            <a:avLst/>
          </a:prstGeom>
          <a:solidFill>
            <a:srgbClr val="7030A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20688" y="4764024"/>
            <a:ext cx="486054" cy="768085"/>
          </a:xfrm>
          <a:prstGeom prst="ellipse">
            <a:avLst/>
          </a:prstGeom>
          <a:solidFill>
            <a:srgbClr val="7030A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82706" y="5916152"/>
            <a:ext cx="486054" cy="768085"/>
          </a:xfrm>
          <a:prstGeom prst="ellipse">
            <a:avLst/>
          </a:prstGeom>
          <a:solidFill>
            <a:srgbClr val="7030A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944724" y="7068280"/>
            <a:ext cx="486054" cy="768085"/>
          </a:xfrm>
          <a:prstGeom prst="ellipse">
            <a:avLst/>
          </a:prstGeom>
          <a:solidFill>
            <a:srgbClr val="7030A0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13376" y="3541206"/>
            <a:ext cx="53080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Утверждение бюджета очередного года (законодательные, представительные органы власти)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71664" y="4623214"/>
            <a:ext cx="56407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Исполнение бюджета в текущем году (органы исполнительной власти; местная администрация, финансовые органы)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53890" y="5724138"/>
            <a:ext cx="5604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Формирование отчета об исполнении бюджета предыдущего года (органы исполнительной власти)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12812" y="6876258"/>
            <a:ext cx="52451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Утверждение отчета об исполнении бюджета предыдущего года (законодательные, представительные органы власти)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26386" y="1403649"/>
            <a:ext cx="5591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Составление проекта бюджета очередного года (органы исполнительной власти)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43100" y="2463445"/>
            <a:ext cx="55628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Рассмотрение проекта бюджета очередного года (законодательные, представительные органы власти)</a:t>
            </a:r>
            <a:endParaRPr lang="ru-RU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Выгнутая вправо стрелка 26"/>
          <p:cNvSpPr/>
          <p:nvPr/>
        </p:nvSpPr>
        <p:spPr>
          <a:xfrm rot="10490363">
            <a:off x="272264" y="1837801"/>
            <a:ext cx="518265" cy="6044467"/>
          </a:xfrm>
          <a:prstGeom prst="curvedLeftArrow">
            <a:avLst>
              <a:gd name="adj1" fmla="val 30195"/>
              <a:gd name="adj2" fmla="val 50000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A04DA3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18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736" y="571473"/>
            <a:ext cx="4286280" cy="78581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Доходы бюджета </a:t>
            </a:r>
          </a:p>
          <a:p>
            <a:pPr algn="ctr"/>
            <a:r>
              <a:rPr lang="ru-RU" sz="2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  <a:endParaRPr lang="ru-RU" sz="2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833510"/>
              </p:ext>
            </p:extLst>
          </p:nvPr>
        </p:nvGraphicFramePr>
        <p:xfrm>
          <a:off x="439528" y="1422851"/>
          <a:ext cx="6264696" cy="747251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44216"/>
                <a:gridCol w="1656184"/>
                <a:gridCol w="1296144"/>
                <a:gridCol w="1368152"/>
              </a:tblGrid>
              <a:tr h="119054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Утверждено на 2024 год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в 2024 году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17158"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5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5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5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5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</a:tr>
              <a:tr h="1662702"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Собственные налоговые и неналоговые доходы</a:t>
                      </a:r>
                      <a:endParaRPr lang="ru-RU" sz="15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598 819,0</a:t>
                      </a:r>
                      <a:endParaRPr lang="ru-RU" sz="14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688 463,6</a:t>
                      </a:r>
                      <a:endParaRPr lang="ru-RU" sz="14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115,0</a:t>
                      </a:r>
                      <a:endParaRPr lang="ru-RU" sz="12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</a:tr>
              <a:tr h="1388954"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</a:t>
                      </a:r>
                      <a:r>
                        <a:rPr lang="ru-RU" sz="1500" b="0" baseline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поступления</a:t>
                      </a:r>
                      <a:endParaRPr lang="ru-RU" sz="15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1 495 032,7</a:t>
                      </a:r>
                      <a:endParaRPr lang="ru-RU" sz="14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1 485 697,3</a:t>
                      </a:r>
                      <a:endParaRPr lang="ru-RU" sz="14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12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</a:tr>
              <a:tr h="2910268">
                <a:tc>
                  <a:txBody>
                    <a:bodyPr/>
                    <a:lstStyle/>
                    <a:p>
                      <a:pPr algn="ctr"/>
                      <a:r>
                        <a:rPr lang="ru-RU" sz="15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5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2 093 851,7</a:t>
                      </a:r>
                      <a:endParaRPr lang="ru-RU" sz="14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2 174 160,9</a:t>
                      </a:r>
                      <a:endParaRPr lang="ru-RU" sz="14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103,8</a:t>
                      </a:r>
                      <a:endParaRPr lang="ru-RU" sz="12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715018" y="928663"/>
            <a:ext cx="785818" cy="42862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тыс.рублей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2736" y="467544"/>
            <a:ext cx="5286412" cy="1075560"/>
          </a:xfrm>
        </p:spPr>
        <p:txBody>
          <a:bodyPr>
            <a:noAutofit/>
          </a:bodyPr>
          <a:lstStyle/>
          <a:p>
            <a:pPr algn="ctr"/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Поступление доходов в бюджет Чернянского района в 2023 году </a:t>
            </a:r>
            <a:endParaRPr lang="ru-RU" sz="1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21088" y="1115616"/>
            <a:ext cx="2228850" cy="214315"/>
          </a:xfrm>
        </p:spPr>
        <p:txBody>
          <a:bodyPr>
            <a:noAutofit/>
          </a:bodyPr>
          <a:lstStyle/>
          <a:p>
            <a:r>
              <a:rPr lang="ru-RU" sz="800" dirty="0" smtClean="0"/>
              <a:t>                                     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38418649"/>
              </p:ext>
            </p:extLst>
          </p:nvPr>
        </p:nvGraphicFramePr>
        <p:xfrm>
          <a:off x="620689" y="1547664"/>
          <a:ext cx="5688631" cy="56166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7495"/>
                <a:gridCol w="1140101"/>
                <a:gridCol w="1140101"/>
                <a:gridCol w="920934"/>
              </a:tblGrid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Утверждено на 2024год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Исполнено в 2024 году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  <a:tr h="293056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250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598 819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688 464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506 428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583 788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115,3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9753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 подакцизным товарам (продукции), производимым на территории Российской Федерации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14 066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15 091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107,3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Упрощенная система налогообложения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5 529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5 719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выдачи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патентов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7 351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7 444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Единый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сельскохозяйствен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налог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4 637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4 640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85313222"/>
              </p:ext>
            </p:extLst>
          </p:nvPr>
        </p:nvGraphicFramePr>
        <p:xfrm>
          <a:off x="332662" y="467545"/>
          <a:ext cx="5760634" cy="79957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3221"/>
                <a:gridCol w="1611109"/>
                <a:gridCol w="1296144"/>
                <a:gridCol w="1440160"/>
              </a:tblGrid>
              <a:tr h="79208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Утверждено на 2024год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Исполнено в 2024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году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  <a:tr h="218295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893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5 901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6 398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9202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находящегося в государственной и муниципальной собственности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49 899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59 753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228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 и  нематериальных активов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2 732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3 009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5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налоговые и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2 036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2 373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486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1 495 032,7</a:t>
                      </a:r>
                      <a:endParaRPr lang="ru-RU" sz="14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1 485 697,3</a:t>
                      </a:r>
                      <a:endParaRPr lang="ru-RU" sz="14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12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58223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2 093 851,7</a:t>
                      </a:r>
                      <a:endParaRPr lang="ru-RU" sz="14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2 174 160,9</a:t>
                      </a:r>
                      <a:endParaRPr lang="ru-RU" sz="14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2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103,8</a:t>
                      </a:r>
                      <a:endParaRPr lang="ru-RU" sz="1200" b="0" dirty="0">
                        <a:solidFill>
                          <a:schemeClr val="tx2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72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0" name="Содержимое 2"/>
          <p:cNvSpPr>
            <a:spLocks noGrp="1"/>
          </p:cNvSpPr>
          <p:nvPr>
            <p:ph sz="quarter" idx="1"/>
          </p:nvPr>
        </p:nvSpPr>
        <p:spPr>
          <a:xfrm>
            <a:off x="342900" y="347533"/>
            <a:ext cx="6172200" cy="2712299"/>
          </a:xfrm>
        </p:spPr>
        <p:txBody>
          <a:bodyPr>
            <a:normAutofit/>
          </a:bodyPr>
          <a:lstStyle/>
          <a:p>
            <a:pPr algn="ctr">
              <a:buFont typeface="Arial" charset="0"/>
              <a:buNone/>
            </a:pP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 и основные  подходы его формирования по расходам за 2024 год </a:t>
            </a:r>
          </a:p>
          <a:p>
            <a:pPr algn="ctr">
              <a:buFont typeface="Arial" charset="0"/>
              <a:buNone/>
            </a:pPr>
            <a:endParaRPr lang="ru-RU" sz="32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val="273024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31691" y="160338"/>
            <a:ext cx="6048672" cy="8956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rgbClr val="F14124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ПОНЯТИЯ И ТЕРМИНЫ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Администратор доходов бюджета </a:t>
            </a: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государственный орган, орган местного самоуправления, орган управления государственным внебюджетным фондом, которые: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осуществляют начисление, учет и контроль за правильностью начисления платежей, за своевременностью поступления платежей, которые являются доходами бюджетов;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взыскивают образовавшуюся задолженность.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Например, администрированием налогов занимаются налоговые органы.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endParaRPr lang="ru-RU" sz="22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2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2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2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2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2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Администратор источников финансирования дефицита бюджета </a:t>
            </a:r>
            <a:r>
              <a:rPr lang="ru-RU" sz="2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 государственной власти, орган местного самоуправления, имеющие право осуществлять операции с источниками финансирования дефицита бюджета. </a:t>
            </a:r>
            <a:endParaRPr lang="ru-RU" sz="2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AutoShape 4" descr="https://present5.com/presentforday2/20170215/obschaya_chast_2_images/obschaya_chast_2_31.jpg"/>
          <p:cNvSpPr>
            <a:spLocks noChangeAspect="1" noChangeArrowheads="1"/>
          </p:cNvSpPr>
          <p:nvPr/>
        </p:nvSpPr>
        <p:spPr bwMode="auto">
          <a:xfrm>
            <a:off x="155575" y="-144461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36" y="4635438"/>
            <a:ext cx="4824536" cy="2427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916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0648" y="827584"/>
            <a:ext cx="6372708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spcAft>
                <a:spcPts val="0"/>
              </a:spcAft>
            </a:pPr>
            <a:r>
              <a:rPr lang="ru-RU" sz="2200" dirty="0">
                <a:latin typeface="Times New Roman"/>
                <a:ea typeface="Times New Roman"/>
              </a:rPr>
              <a:t>В основу бюджетной политики </a:t>
            </a:r>
            <a:r>
              <a:rPr lang="ru-RU" sz="2200" dirty="0" smtClean="0">
                <a:latin typeface="Times New Roman"/>
                <a:ea typeface="Times New Roman"/>
              </a:rPr>
              <a:t>за 2024  год </a:t>
            </a:r>
            <a:r>
              <a:rPr lang="ru-RU" sz="2200" dirty="0">
                <a:latin typeface="Times New Roman"/>
                <a:ea typeface="Times New Roman"/>
              </a:rPr>
              <a:t>положены стратегические цели развития области, сформулированные в соответствии с основными положениями Бюджетного послания Президента Российской Федерации «О бюджетной политике в </a:t>
            </a:r>
            <a:r>
              <a:rPr lang="ru-RU" sz="2200" dirty="0" smtClean="0">
                <a:latin typeface="Times New Roman"/>
                <a:ea typeface="Times New Roman"/>
              </a:rPr>
              <a:t>2015-2017 </a:t>
            </a:r>
            <a:r>
              <a:rPr lang="ru-RU" sz="2200" dirty="0">
                <a:latin typeface="Times New Roman"/>
                <a:ea typeface="Times New Roman"/>
              </a:rPr>
              <a:t>годах», указами Президента Российской Федерации от 7 мая 2012 года, на основе прогноза социально-экономического развития Белгородской области на </a:t>
            </a:r>
            <a:r>
              <a:rPr lang="ru-RU" sz="2200" dirty="0" smtClean="0">
                <a:latin typeface="Times New Roman"/>
                <a:ea typeface="Times New Roman"/>
              </a:rPr>
              <a:t>2024 </a:t>
            </a:r>
            <a:r>
              <a:rPr lang="ru-RU" sz="2200" dirty="0">
                <a:latin typeface="Times New Roman"/>
                <a:ea typeface="Times New Roman"/>
              </a:rPr>
              <a:t>год и на период до </a:t>
            </a:r>
            <a:r>
              <a:rPr lang="ru-RU" sz="2200" dirty="0" smtClean="0">
                <a:latin typeface="Times New Roman"/>
                <a:ea typeface="Times New Roman"/>
              </a:rPr>
              <a:t>2027 </a:t>
            </a:r>
            <a:r>
              <a:rPr lang="ru-RU" sz="2200" dirty="0">
                <a:latin typeface="Times New Roman"/>
                <a:ea typeface="Times New Roman"/>
              </a:rPr>
              <a:t>года, основные задачи которой направлены на долгосрочную сбалансированность и устойчивость бюджетной системы,  решение проблем повышения эффективности и конкурентоспособности экономики </a:t>
            </a:r>
            <a:r>
              <a:rPr lang="ru-RU" sz="2200" dirty="0" smtClean="0">
                <a:latin typeface="Times New Roman"/>
                <a:ea typeface="Times New Roman"/>
              </a:rPr>
              <a:t>района, </a:t>
            </a:r>
            <a:r>
              <a:rPr lang="ru-RU" sz="2200" dirty="0">
                <a:latin typeface="Times New Roman"/>
                <a:ea typeface="Times New Roman"/>
              </a:rPr>
              <a:t>достижение конкретных результатов, улучшение условий жизни человека,  адресное решение  социальных проблем,  повышение качества государственных и муниципальных услуг, улучшение инвестиционного климата, обеспечение долгосрочного устойчивого и инновационного развития</a:t>
            </a:r>
            <a:r>
              <a:rPr lang="ru-RU" sz="2200" dirty="0" smtClean="0">
                <a:latin typeface="Times New Roman"/>
                <a:ea typeface="Times New Roman"/>
              </a:rPr>
              <a:t>.</a:t>
            </a:r>
          </a:p>
          <a:p>
            <a:pPr indent="449580" algn="just">
              <a:spcAft>
                <a:spcPts val="0"/>
              </a:spcAft>
            </a:pPr>
            <a:endParaRPr lang="ru-RU" sz="2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722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646" y="251521"/>
            <a:ext cx="6172200" cy="1248139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Palatino Linotype" pitchFamily="18" charset="0"/>
                <a:cs typeface="Times New Roman" pitchFamily="18" charset="0"/>
              </a:rPr>
              <a:t>Из какого бюджета происходит финансирование</a:t>
            </a:r>
            <a:endParaRPr lang="ru-RU" sz="2800" b="1" i="1" dirty="0">
              <a:solidFill>
                <a:schemeClr val="tx1"/>
              </a:solidFill>
              <a:latin typeface="Palatino Linotype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623676"/>
              </p:ext>
            </p:extLst>
          </p:nvPr>
        </p:nvGraphicFramePr>
        <p:xfrm>
          <a:off x="260648" y="1619676"/>
          <a:ext cx="6246693" cy="739633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376264"/>
                <a:gridCol w="576064"/>
                <a:gridCol w="648072"/>
                <a:gridCol w="648072"/>
                <a:gridCol w="490914"/>
                <a:gridCol w="762404"/>
                <a:gridCol w="744903"/>
              </a:tblGrid>
              <a:tr h="4658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Финансирование (БЮДЖЕТ)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Внебюджетные фонды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02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федеральный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областной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местный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пенсионный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обязательного медицинского страхования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социального страхования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587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587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1166873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 деятельность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i="0" u="none" strike="noStrike" dirty="0" smtClean="0"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877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экономика, в том числе: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587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общеэкономические вопросы</a:t>
                      </a:r>
                      <a:endParaRPr lang="ru-RU" sz="1900" b="1" i="1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 smtClean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587753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сельское хозяйство и рыболовство</a:t>
                      </a:r>
                      <a:endParaRPr lang="ru-RU" sz="1900" b="1" i="1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298193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транспорт</a:t>
                      </a:r>
                      <a:endParaRPr lang="ru-RU" sz="1900" b="1" i="1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85687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9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дорожное </a:t>
                      </a:r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хозяйство ( дорожные </a:t>
                      </a:r>
                      <a:r>
                        <a:rPr lang="ru-RU" sz="19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фонды</a:t>
                      </a:r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900" b="1" i="1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b="1" i="0" u="none" strike="noStrike" dirty="0" smtClean="0">
                          <a:solidFill>
                            <a:srgbClr val="8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988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2384522"/>
              </p:ext>
            </p:extLst>
          </p:nvPr>
        </p:nvGraphicFramePr>
        <p:xfrm>
          <a:off x="332656" y="2267744"/>
          <a:ext cx="6246693" cy="671602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376264"/>
                <a:gridCol w="576064"/>
                <a:gridCol w="648072"/>
                <a:gridCol w="648072"/>
                <a:gridCol w="490914"/>
                <a:gridCol w="762404"/>
                <a:gridCol w="744903"/>
              </a:tblGrid>
              <a:tr h="877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899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456244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899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899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899279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  <a:tr h="1785349">
                <a:tc>
                  <a:txBody>
                    <a:bodyPr/>
                    <a:lstStyle/>
                    <a:p>
                      <a:pPr algn="l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endParaRPr lang="en-US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9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9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632946"/>
              </p:ext>
            </p:extLst>
          </p:nvPr>
        </p:nvGraphicFramePr>
        <p:xfrm>
          <a:off x="332656" y="395537"/>
          <a:ext cx="6246693" cy="1846066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376264"/>
                <a:gridCol w="576064"/>
                <a:gridCol w="648072"/>
                <a:gridCol w="648072"/>
                <a:gridCol w="490914"/>
                <a:gridCol w="762404"/>
                <a:gridCol w="744903"/>
              </a:tblGrid>
              <a:tr h="4658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Финансирование (БЮДЖЕТ)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Внебюджетные фонды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b"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802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федеральный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областной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местный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пенсионный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обязательного медицинского страхования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социального страхования</a:t>
                      </a:r>
                      <a:endParaRPr lang="ru-RU" sz="1500" b="1" i="0" u="none" strike="noStrike" dirty="0">
                        <a:solidFill>
                          <a:srgbClr val="8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856" marR="4856" marT="8633" marB="0" anchor="ctr"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646" y="347533"/>
            <a:ext cx="6480720" cy="384043"/>
          </a:xfrm>
          <a:prstGeom prst="rect">
            <a:avLst/>
          </a:prstGeom>
          <a:solidFill>
            <a:srgbClr val="99FFCC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классифицируются расходы бюджета?</a:t>
            </a:r>
            <a:endParaRPr lang="ru-RU" sz="2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4664" y="1691680"/>
            <a:ext cx="6220072" cy="6408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выплачиваемые из бюджета денежные средства.</a:t>
            </a:r>
          </a:p>
          <a:p>
            <a:pPr algn="just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расходов 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осуществляется в соответствии с расходными обязательствами, обусловленными установленным законодательством разграничением полномочий, исполнение которых должно происходить в очередном финансовом году за счет средств соответствующих бюджетов. </a:t>
            </a:r>
          </a:p>
          <a:p>
            <a:pPr algn="just"/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Принципы формирования расходов бюджета: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разделам;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ведомствам;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муниципальным программам </a:t>
            </a:r>
            <a:r>
              <a:rPr lang="ru-RU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20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4664" y="635567"/>
            <a:ext cx="6048672" cy="156966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Проект районного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бюджета впервые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сформирован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программной классификации расходов на основе утвержденных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постановлений Администрации муниципального района «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район»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муниципальных программ.</a:t>
            </a:r>
            <a:r>
              <a:rPr lang="ru-RU" sz="1600" dirty="0" smtClean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Финансовые средства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привязаны» к соответствующей задаче, на осуществление которых они будут затрачены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6056" y="2459765"/>
            <a:ext cx="59946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Зачем формировать и исполнять бюджет по программам?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2646" y="3899925"/>
            <a:ext cx="756084" cy="1219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22766" y="3558469"/>
            <a:ext cx="1134126" cy="38404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1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322765" y="4309366"/>
            <a:ext cx="1134126" cy="41606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2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322774" y="5052056"/>
            <a:ext cx="1134125" cy="41298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 3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2794784" y="3476149"/>
            <a:ext cx="342900" cy="60960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Блок-схема: узел 17"/>
          <p:cNvSpPr/>
          <p:nvPr/>
        </p:nvSpPr>
        <p:spPr>
          <a:xfrm>
            <a:off x="3321239" y="3476519"/>
            <a:ext cx="342900" cy="60960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Блок-схема: узел 18"/>
          <p:cNvSpPr/>
          <p:nvPr/>
        </p:nvSpPr>
        <p:spPr>
          <a:xfrm>
            <a:off x="3807042" y="3476519"/>
            <a:ext cx="342900" cy="60960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Блок-схема: узел 19"/>
          <p:cNvSpPr/>
          <p:nvPr/>
        </p:nvSpPr>
        <p:spPr>
          <a:xfrm>
            <a:off x="3807042" y="4212587"/>
            <a:ext cx="342900" cy="60960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Блок-схема: узел 20"/>
          <p:cNvSpPr/>
          <p:nvPr/>
        </p:nvSpPr>
        <p:spPr>
          <a:xfrm>
            <a:off x="3332259" y="4200867"/>
            <a:ext cx="331882" cy="60960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Блок-схема: узел 21"/>
          <p:cNvSpPr/>
          <p:nvPr/>
        </p:nvSpPr>
        <p:spPr>
          <a:xfrm>
            <a:off x="2780928" y="4204725"/>
            <a:ext cx="342900" cy="60960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Блок-схема: узел 23"/>
          <p:cNvSpPr/>
          <p:nvPr/>
        </p:nvSpPr>
        <p:spPr>
          <a:xfrm>
            <a:off x="3321239" y="5005135"/>
            <a:ext cx="342900" cy="60960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2780935" y="5033699"/>
            <a:ext cx="356755" cy="60960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Блок-схема: процесс 25"/>
          <p:cNvSpPr/>
          <p:nvPr/>
        </p:nvSpPr>
        <p:spPr>
          <a:xfrm>
            <a:off x="4725144" y="4086128"/>
            <a:ext cx="1674186" cy="919017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Показатели эффективности</a:t>
            </a:r>
            <a:endParaRPr lang="ru-RU" sz="16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Блок-схема: узел 26"/>
          <p:cNvSpPr/>
          <p:nvPr/>
        </p:nvSpPr>
        <p:spPr>
          <a:xfrm>
            <a:off x="3802618" y="5005135"/>
            <a:ext cx="342900" cy="598496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>
            <a:stCxn id="9" idx="6"/>
          </p:cNvCxnSpPr>
          <p:nvPr/>
        </p:nvCxnSpPr>
        <p:spPr>
          <a:xfrm>
            <a:off x="998732" y="4509535"/>
            <a:ext cx="310635" cy="786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2456899" y="3739785"/>
            <a:ext cx="324037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7" idx="6"/>
            <a:endCxn id="18" idx="2"/>
          </p:cNvCxnSpPr>
          <p:nvPr/>
        </p:nvCxnSpPr>
        <p:spPr>
          <a:xfrm>
            <a:off x="3137684" y="3780960"/>
            <a:ext cx="183555" cy="36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8" idx="6"/>
            <a:endCxn id="19" idx="2"/>
          </p:cNvCxnSpPr>
          <p:nvPr/>
        </p:nvCxnSpPr>
        <p:spPr>
          <a:xfrm>
            <a:off x="3664138" y="3781319"/>
            <a:ext cx="14290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22" idx="2"/>
          </p:cNvCxnSpPr>
          <p:nvPr/>
        </p:nvCxnSpPr>
        <p:spPr>
          <a:xfrm flipV="1">
            <a:off x="2456892" y="4509525"/>
            <a:ext cx="324036" cy="786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22" idx="6"/>
            <a:endCxn id="21" idx="2"/>
          </p:cNvCxnSpPr>
          <p:nvPr/>
        </p:nvCxnSpPr>
        <p:spPr>
          <a:xfrm flipV="1">
            <a:off x="3123835" y="4505669"/>
            <a:ext cx="208429" cy="385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21" idx="6"/>
            <a:endCxn id="20" idx="2"/>
          </p:cNvCxnSpPr>
          <p:nvPr/>
        </p:nvCxnSpPr>
        <p:spPr>
          <a:xfrm>
            <a:off x="3664138" y="4505667"/>
            <a:ext cx="142904" cy="1172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2456899" y="5250681"/>
            <a:ext cx="324037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4" idx="6"/>
            <a:endCxn id="27" idx="2"/>
          </p:cNvCxnSpPr>
          <p:nvPr/>
        </p:nvCxnSpPr>
        <p:spPr>
          <a:xfrm flipV="1">
            <a:off x="3664139" y="5304383"/>
            <a:ext cx="138480" cy="555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102319" y="3678566"/>
            <a:ext cx="0" cy="165994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Правая фигурная скобка 80"/>
          <p:cNvSpPr/>
          <p:nvPr/>
        </p:nvSpPr>
        <p:spPr>
          <a:xfrm>
            <a:off x="4401108" y="3558467"/>
            <a:ext cx="170592" cy="1906568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82" name="Прямая со стрелкой 81"/>
          <p:cNvCxnSpPr/>
          <p:nvPr/>
        </p:nvCxnSpPr>
        <p:spPr>
          <a:xfrm flipV="1">
            <a:off x="1102325" y="5329140"/>
            <a:ext cx="188063" cy="936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>
            <a:off x="1102325" y="3678556"/>
            <a:ext cx="188063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332656" y="6012170"/>
            <a:ext cx="6120680" cy="2554545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indent="45720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Преимуществом программного бюджета является распределение расходов не по ведомственному принципу, а по программам. Муниципальная программа имеет цель, задачи и показатели эффективности, которые отражают степень их достижения (решения), то есть действия и бюджетные средства направлены на достижение заданного результата.</a:t>
            </a:r>
          </a:p>
          <a:p>
            <a:pPr indent="457200" algn="just"/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этом значение показателей является индикатором по данному направлению деятельности и сигнализирует о плохом или хорошем результате, необходимости принятия новых решений.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5" name="Прямая со стрелкой 104"/>
          <p:cNvCxnSpPr/>
          <p:nvPr/>
        </p:nvCxnSpPr>
        <p:spPr>
          <a:xfrm flipV="1">
            <a:off x="3112817" y="5317849"/>
            <a:ext cx="208429" cy="385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217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093103"/>
              </p:ext>
            </p:extLst>
          </p:nvPr>
        </p:nvGraphicFramePr>
        <p:xfrm>
          <a:off x="251804" y="1092976"/>
          <a:ext cx="6453333" cy="7339634"/>
        </p:xfrm>
        <a:graphic>
          <a:graphicData uri="http://schemas.openxmlformats.org/drawingml/2006/table">
            <a:tbl>
              <a:tblPr>
                <a:effectLst/>
                <a:tableStyleId>{284E427A-3D55-4303-BF80-6455036E1DE7}</a:tableStyleId>
              </a:tblPr>
              <a:tblGrid>
                <a:gridCol w="295123"/>
                <a:gridCol w="2234001"/>
                <a:gridCol w="1440160"/>
                <a:gridCol w="1512168"/>
                <a:gridCol w="971881"/>
              </a:tblGrid>
              <a:tr h="9227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Утверждено</a:t>
                      </a:r>
                      <a:r>
                        <a:rPr lang="ru-RU" sz="14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2024</a:t>
                      </a:r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2024 </a:t>
                      </a: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r>
                        <a:rPr lang="ru-RU" sz="1400" b="1" i="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исполнения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3381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6879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2 172 188,3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2 128 159,5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3537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400" b="0" i="1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6232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221 374,9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216 116,9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97,6</a:t>
                      </a: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123762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29 337,0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29 336,2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6232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138 320,6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134 393,7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97,2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88192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66 700,3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66 656,2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6941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606,0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3537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1 055 032,1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1 043 197,5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6232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 и кинематография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218 827,7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213 795,4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04664" y="323535"/>
            <a:ext cx="6264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Расходы районного бюджета по разделам за 2024 год </a:t>
            </a:r>
            <a:endParaRPr lang="ru-RU" sz="2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77272" y="1043608"/>
            <a:ext cx="827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b="1" dirty="0" smtClean="0">
                <a:solidFill>
                  <a:schemeClr val="bg1"/>
                </a:solidFill>
              </a:rPr>
              <a:t>(тыс. рублей)</a:t>
            </a:r>
            <a:endParaRPr lang="ru-RU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72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52145479"/>
              </p:ext>
            </p:extLst>
          </p:nvPr>
        </p:nvGraphicFramePr>
        <p:xfrm>
          <a:off x="2" y="3"/>
          <a:ext cx="6525342" cy="918421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90783"/>
                <a:gridCol w="2346127"/>
                <a:gridCol w="1296144"/>
                <a:gridCol w="1440160"/>
                <a:gridCol w="1152128"/>
              </a:tblGrid>
              <a:tr h="9227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Утверждено</a:t>
                      </a:r>
                      <a:r>
                        <a:rPr lang="ru-RU" sz="14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2024</a:t>
                      </a:r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2024 </a:t>
                      </a:r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r>
                        <a:rPr lang="ru-RU" sz="1400" b="1" i="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исполнения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2973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8407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11122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304 234,8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290 340,6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10425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86 643,7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83 476,6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10804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880,0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880,0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14989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23892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50 231,7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49 360,4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0648" y="32352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Расходы районного бюджета по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разделам за 2024 год </a:t>
            </a:r>
            <a:endParaRPr lang="ru-RU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50325"/>
              </p:ext>
            </p:extLst>
          </p:nvPr>
        </p:nvGraphicFramePr>
        <p:xfrm>
          <a:off x="476673" y="1115615"/>
          <a:ext cx="5996458" cy="770629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80302"/>
                <a:gridCol w="2919881"/>
                <a:gridCol w="1335670"/>
                <a:gridCol w="1160605"/>
              </a:tblGrid>
              <a:tr h="14798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Раздел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Утверждено 2024 год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2024год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56561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89277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100,00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2613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400" b="0" i="1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5774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5990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10178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46731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7009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5451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5990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48,5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49,0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42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224893049"/>
              </p:ext>
            </p:extLst>
          </p:nvPr>
        </p:nvGraphicFramePr>
        <p:xfrm>
          <a:off x="332657" y="683576"/>
          <a:ext cx="6048671" cy="7615448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40356"/>
                <a:gridCol w="2927995"/>
                <a:gridCol w="1296144"/>
                <a:gridCol w="1584176"/>
              </a:tblGrid>
              <a:tr h="9040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08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 и кинематография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10,1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5752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09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4655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13,7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9040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9040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12327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государственного и муниципального долга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  <a:tr h="26298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b="1" i="0" u="none" strike="noStrike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  <a:endParaRPr lang="ru-RU" sz="1400" b="1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400" b="0" i="0" u="none" strike="noStrike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682" marR="4682" marT="8324" marB="0" anchor="b">
                    <a:cell3D prstMaterial="dkEdge">
                      <a:bevel prst="artDeco"/>
                      <a:lightRig rig="flood" dir="t"/>
                    </a:cell3D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52552704"/>
              </p:ext>
            </p:extLst>
          </p:nvPr>
        </p:nvGraphicFramePr>
        <p:xfrm>
          <a:off x="188641" y="1979713"/>
          <a:ext cx="6264697" cy="522404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240361"/>
                <a:gridCol w="1584176"/>
                <a:gridCol w="1440160"/>
              </a:tblGrid>
              <a:tr h="8823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 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Утверждено</a:t>
                      </a:r>
                      <a:r>
                        <a:rPr lang="ru-RU" sz="15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2024</a:t>
                      </a:r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r>
                        <a:rPr lang="ru-RU" sz="1500" b="1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</a:tr>
              <a:tr h="3866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1 055 032,1</a:t>
                      </a:r>
                      <a:endParaRPr lang="ru-RU" sz="1500" dirty="0"/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1 043 197,5</a:t>
                      </a:r>
                      <a:endParaRPr lang="ru-RU" sz="1500" dirty="0"/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</a:tr>
              <a:tr h="3866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218 827,7</a:t>
                      </a:r>
                      <a:endParaRPr lang="ru-RU" sz="1500" dirty="0"/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213 795,4</a:t>
                      </a:r>
                      <a:endParaRPr lang="ru-RU" sz="1500" dirty="0"/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</a:tr>
              <a:tr h="38668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Здравоохранение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0</a:t>
                      </a:r>
                      <a:endParaRPr lang="ru-RU" sz="1500" dirty="0"/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0</a:t>
                      </a:r>
                      <a:endParaRPr lang="ru-RU" sz="1500" dirty="0"/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</a:tr>
              <a:tr h="6388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304 234,8</a:t>
                      </a:r>
                      <a:endParaRPr lang="ru-RU" sz="1500" dirty="0"/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290 340,6</a:t>
                      </a:r>
                      <a:endParaRPr lang="ru-RU" sz="1500" dirty="0"/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</a:tr>
              <a:tr h="6388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Физкультура и спорт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86 643,7</a:t>
                      </a:r>
                      <a:endParaRPr lang="ru-RU" sz="1500" dirty="0"/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83 476,6</a:t>
                      </a:r>
                      <a:endParaRPr lang="ru-RU" sz="1500" dirty="0"/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</a:tr>
              <a:tr h="9520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Средства массовой информации</a:t>
                      </a:r>
                      <a:endParaRPr lang="ru-RU" sz="15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880,0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880,0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</a:tr>
              <a:tr h="9520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в общем объеме расходов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76,7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b">
                    <a:solidFill>
                      <a:srgbClr val="99FF3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76,7</a:t>
                      </a:r>
                      <a:endParaRPr lang="ru-RU" sz="15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b">
                    <a:solidFill>
                      <a:srgbClr val="99FF33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32656" y="251527"/>
            <a:ext cx="61134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2024 год,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относящиеся к </a:t>
            </a:r>
            <a:endParaRPr lang="ru-RU" sz="28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социально-культурной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сфере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2736" y="7884377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Бюджет за 2024  год остается бюджетом социальной направленности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73222" y="1547664"/>
            <a:ext cx="12167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ru-RU" dirty="0" smtClean="0"/>
              <a:t>(тыс.руб.)</a:t>
            </a:r>
            <a:endParaRPr lang="ru-RU" b="1" dirty="0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4650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76672" y="539553"/>
            <a:ext cx="5786928" cy="629920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средства,</a:t>
            </a:r>
          </a:p>
          <a:p>
            <a:pPr algn="just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поступающие в бюджет от других бюджетов в форме дотаций, субсидий, субвенций и иных межбюджетных трансфертов, а также от физических и юридических лиц на безвозмездной основе, в том числе добровольные пожертвования.</a:t>
            </a:r>
          </a:p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Бюджет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– финансовые плановые доходы и расходы на определенный период для обеспечения задач и функций государства и местного самоуправления.</a:t>
            </a:r>
          </a:p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Бюджетная классификация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группировка доходов, расходов и источников финансирования дефицитов бюджетов по различным направлениям, применяемая при составлении, исполнении бюджетов и формирования источников.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assets.oxu.az/uploads/W1siZiIsIjIwMTYvMTIvMjYvMTQvNTIvMDAvNjAxL0NhcmVlci1Jbi1GaW5hbmNlLmpwZyJdXQ?sha=04920138ee15154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096" y="6660240"/>
            <a:ext cx="2434560" cy="208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mi.by/media/files/newsrez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941058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6" y="-49681"/>
            <a:ext cx="6941058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Расходы бюджета района на образование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95" y="2356933"/>
            <a:ext cx="3200782" cy="2612843"/>
          </a:xfrm>
          <a:prstGeom prst="roundRect">
            <a:avLst/>
          </a:prstGeom>
          <a:solidFill>
            <a:srgbClr val="99FF33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Расходы на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включают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95682" y="1142976"/>
            <a:ext cx="2862318" cy="576064"/>
          </a:xfrm>
          <a:prstGeom prst="roundRect">
            <a:avLst/>
          </a:prstGeom>
          <a:solidFill>
            <a:srgbClr val="CCFF66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</a:t>
            </a:r>
            <a:endParaRPr lang="ru-RU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994940" y="2095483"/>
            <a:ext cx="2863067" cy="705465"/>
          </a:xfrm>
          <a:prstGeom prst="roundRect">
            <a:avLst/>
          </a:prstGeom>
          <a:solidFill>
            <a:srgbClr val="CCFF66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Общее образование</a:t>
            </a:r>
            <a:endParaRPr lang="ru-RU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68313" y="3323861"/>
            <a:ext cx="2863066" cy="1392155"/>
          </a:xfrm>
          <a:prstGeom prst="roundRect">
            <a:avLst/>
          </a:prstGeom>
          <a:solidFill>
            <a:srgbClr val="CCFF66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Профессиональная подготовка, переподготовка и повышение квалификации</a:t>
            </a:r>
            <a:endParaRPr lang="ru-RU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95690" y="5143504"/>
            <a:ext cx="2862317" cy="823325"/>
          </a:xfrm>
          <a:prstGeom prst="roundRect">
            <a:avLst/>
          </a:prstGeom>
          <a:solidFill>
            <a:srgbClr val="CCFF66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Молодежная политика и оздоровление детей</a:t>
            </a:r>
            <a:endParaRPr lang="ru-RU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994937" y="6572264"/>
            <a:ext cx="2863065" cy="823325"/>
          </a:xfrm>
          <a:prstGeom prst="roundRect">
            <a:avLst/>
          </a:prstGeom>
          <a:solidFill>
            <a:srgbClr val="CCFF66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Другие вопросы в области образования</a:t>
            </a:r>
            <a:endParaRPr lang="ru-RU" b="1" dirty="0">
              <a:solidFill>
                <a:srgbClr val="66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5400000">
            <a:off x="672685" y="4239087"/>
            <a:ext cx="5619789" cy="1191"/>
          </a:xfrm>
          <a:prstGeom prst="line">
            <a:avLst/>
          </a:prstGeom>
          <a:ln w="508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482578" y="1428728"/>
            <a:ext cx="514160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3482578" y="7048517"/>
            <a:ext cx="485306" cy="0"/>
          </a:xfrm>
          <a:prstGeom prst="straightConnector1">
            <a:avLst/>
          </a:prstGeom>
          <a:ln w="317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482578" y="2476485"/>
            <a:ext cx="485306" cy="0"/>
          </a:xfrm>
          <a:prstGeom prst="straightConnector1">
            <a:avLst/>
          </a:prstGeom>
          <a:ln w="317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483754" y="4187957"/>
            <a:ext cx="485306" cy="0"/>
          </a:xfrm>
          <a:prstGeom prst="straightConnector1">
            <a:avLst/>
          </a:prstGeom>
          <a:ln w="317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3482578" y="5619757"/>
            <a:ext cx="485306" cy="0"/>
          </a:xfrm>
          <a:prstGeom prst="straightConnector1">
            <a:avLst/>
          </a:prstGeom>
          <a:ln w="317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140968" y="3563888"/>
            <a:ext cx="364364" cy="0"/>
          </a:xfrm>
          <a:prstGeom prst="straightConnector1">
            <a:avLst/>
          </a:prstGeom>
          <a:ln w="3810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34640" y="5820141"/>
            <a:ext cx="3158249" cy="181588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На сегодняшний день в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Чернянском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районе функционирует 44 образовательных учреждения, удовлетворяющее запросы граждан на образование, из них детских садов - 16.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28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8680" y="899601"/>
            <a:ext cx="58326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Palatino Linotype" pitchFamily="18" charset="0"/>
                <a:cs typeface="Times New Roman" pitchFamily="18" charset="0"/>
              </a:rPr>
              <a:t>Меры социальной поддержки, оказываемые педагогическим работникам района</a:t>
            </a:r>
            <a:endParaRPr lang="ru-RU" sz="2800" b="1" i="1" dirty="0">
              <a:solidFill>
                <a:srgbClr val="002060"/>
              </a:solidFill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61249" y="2411768"/>
            <a:ext cx="960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112582"/>
              </p:ext>
            </p:extLst>
          </p:nvPr>
        </p:nvGraphicFramePr>
        <p:xfrm>
          <a:off x="260648" y="2987825"/>
          <a:ext cx="6336705" cy="5152692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3960440"/>
                <a:gridCol w="1296144"/>
                <a:gridCol w="1080121"/>
              </a:tblGrid>
              <a:tr h="149210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u="none" strike="noStrike" dirty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меры социальной поддержки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2024год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2024год</a:t>
                      </a:r>
                      <a:endParaRPr lang="ru-RU" sz="24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CCFF99"/>
                    </a:solidFill>
                  </a:tcPr>
                </a:tc>
              </a:tr>
              <a:tr h="740143">
                <a:tc>
                  <a:txBody>
                    <a:bodyPr/>
                    <a:lstStyle/>
                    <a:p>
                      <a:pPr algn="ctr" rtl="0" fontAlgn="ctr"/>
                      <a:endParaRPr lang="ru-RU" sz="24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24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24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CCFF99"/>
                    </a:solidFill>
                  </a:tcPr>
                </a:tc>
              </a:tr>
              <a:tr h="292044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Возмещение расходов педагогическим работникам проживающим в сельской местности</a:t>
                      </a:r>
                      <a:endParaRPr lang="ru-RU" sz="24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36619,0</a:t>
                      </a:r>
                      <a:endParaRPr lang="ru-RU" sz="24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36619,0</a:t>
                      </a:r>
                      <a:endParaRPr lang="ru-RU" sz="24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44" marR="7144" marT="12700" marB="0" anchor="ctr"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406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1018" y="1595672"/>
            <a:ext cx="297033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Расходы  бюджета в сфере культуры направляются на сохранение и развитие традиционной народной культуры, обеспечение доступа к музейным ценностям,  развитие библиотечного дела, а также организацию и проведение выставок, конкурсов, фестивалей, праздников, ярмарок, форумов, конференций и других мероприятий в области культуры.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8700" y="731573"/>
            <a:ext cx="5508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tx2">
                    <a:lumMod val="25000"/>
                  </a:schemeClr>
                </a:solidFill>
                <a:latin typeface="Palatino Linotype" pitchFamily="18" charset="0"/>
                <a:cs typeface="Times New Roman" pitchFamily="18" charset="0"/>
              </a:rPr>
              <a:t>Расходы на культуру</a:t>
            </a:r>
            <a:endParaRPr lang="ru-RU" sz="2800" b="1" i="1" dirty="0">
              <a:solidFill>
                <a:schemeClr val="tx2">
                  <a:lumMod val="25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ПритулинаОА\Downloads\ЧЕРНЯНКА\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8640" y="6780256"/>
            <a:ext cx="1862826" cy="2207793"/>
          </a:xfrm>
          <a:prstGeom prst="rect">
            <a:avLst/>
          </a:prstGeom>
          <a:noFill/>
        </p:spPr>
      </p:pic>
      <p:pic>
        <p:nvPicPr>
          <p:cNvPr id="2052" name="Picture 4" descr="C:\Users\ПритулинаОА\Downloads\ЧЕРНЯНКА\c2RlbGFub3VuYXMucnUvdXBsb2Fkcy8zLzAvMzA1MTM1MTI1NzU4Mi5qcGVnP19faWQ9MjQyNDU=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94874" y="6780248"/>
            <a:ext cx="1890210" cy="2208245"/>
          </a:xfrm>
          <a:prstGeom prst="rect">
            <a:avLst/>
          </a:prstGeom>
          <a:noFill/>
        </p:spPr>
      </p:pic>
      <p:pic>
        <p:nvPicPr>
          <p:cNvPr id="2053" name="Picture 5" descr="C:\Users\ПритулинаОА\Downloads\ЧЕРНЯНКА\i4E42BECF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93098" y="6684236"/>
            <a:ext cx="2428875" cy="2208245"/>
          </a:xfrm>
          <a:prstGeom prst="rect">
            <a:avLst/>
          </a:prstGeom>
          <a:noFill/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567989642"/>
              </p:ext>
            </p:extLst>
          </p:nvPr>
        </p:nvGraphicFramePr>
        <p:xfrm>
          <a:off x="260649" y="1475656"/>
          <a:ext cx="352839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27917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274" y="395543"/>
            <a:ext cx="634608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Расходы  бюджета на социальную политику нацелены на формирование эффективной системы социальной поддержки и социального обслуживания граждан, проживающих в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Чернянском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районе, повышение качества и доступности оказываемых населению государственных и социальных услуг.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Наибольший объем средств районного бюджета в этой сфере  направляется на предоставление  мер социальной  поддержки, доплат к пенсиям. В трехлетнем периоде планируется устойчивый рост бюджетных расходов на социальную политику.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3096" y="3035830"/>
            <a:ext cx="237626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систему социального обслуживания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включены следующие  муниципальные учреждения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Комплексный центр социального обслуживания населения,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включающй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службы социальной помощи на дому, срочной помощи, социально-медицинской помощи;</a:t>
            </a:r>
          </a:p>
          <a:p>
            <a:pPr>
              <a:buFont typeface="Wingdings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Реабилитационный центр для несовершеннолетних, попавших в трудную жизненную ситуацию.</a:t>
            </a:r>
            <a:r>
              <a:rPr lang="ru-RU" sz="16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727559002"/>
              </p:ext>
            </p:extLst>
          </p:nvPr>
        </p:nvGraphicFramePr>
        <p:xfrm>
          <a:off x="188640" y="3203848"/>
          <a:ext cx="4086200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1624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480419"/>
              </p:ext>
            </p:extLst>
          </p:nvPr>
        </p:nvGraphicFramePr>
        <p:xfrm>
          <a:off x="-2" y="1824672"/>
          <a:ext cx="6741370" cy="6563751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4620489"/>
                <a:gridCol w="1111694"/>
                <a:gridCol w="1009187"/>
              </a:tblGrid>
              <a:tr h="2012102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меры социальной поддержки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2024 год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за 2024 год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</a:tr>
              <a:tr h="898609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мер социальной поддержки ветеранам труда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r>
                        <a:rPr lang="ru-RU" sz="19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067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r>
                        <a:rPr lang="ru-RU" sz="1900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747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</a:tr>
              <a:tr h="1640938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мер социальной поддержки реабилитированных и лиц, признанных пострадавшими от политических репрессий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</a:tr>
              <a:tr h="2012102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Дополнительное ежемесячное материальное обеспечение участников разминирования территории и объектов</a:t>
                      </a:r>
                      <a:r>
                        <a:rPr lang="ru-RU" sz="19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период 1943-1950 годов</a:t>
                      </a:r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32656" y="251520"/>
            <a:ext cx="6156684" cy="138499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Меры социальной поддержки, оказываемые отдельным категориям граждан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45224" y="1547673"/>
            <a:ext cx="11341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67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026554"/>
              </p:ext>
            </p:extLst>
          </p:nvPr>
        </p:nvGraphicFramePr>
        <p:xfrm>
          <a:off x="3" y="0"/>
          <a:ext cx="6525341" cy="914400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476222"/>
                <a:gridCol w="1464943"/>
                <a:gridCol w="1584176"/>
              </a:tblGrid>
              <a:tr h="2159033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меры социальной поддержки</a:t>
                      </a:r>
                      <a:endParaRPr lang="ru-RU" sz="19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2024 год</a:t>
                      </a:r>
                      <a:endParaRPr lang="ru-RU" sz="19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за 2024 год</a:t>
                      </a:r>
                      <a:endParaRPr lang="ru-RU" sz="19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</a:tr>
              <a:tr h="27607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Оплата жилищно-коммунальных услуг ветеранам и гражданам, подвергшимся воздействию радиации вследствие радиационных аварий</a:t>
                      </a:r>
                      <a:endParaRPr lang="ru-RU" sz="19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33 750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33 750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</a:tr>
              <a:tr h="2159033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гражданам адресных субсидий на оплату жилого помещения и коммунальных услуг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828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828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</a:tr>
              <a:tr h="206516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latin typeface="Times New Roman" pitchFamily="18" charset="0"/>
                          <a:cs typeface="Times New Roman" pitchFamily="18" charset="0"/>
                        </a:rPr>
                        <a:t>Ежемесячная денежная выплата лицам, родившимся в период с 22 июня 1923 года по 3 сентября 1645 года (Дети войны)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17 049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16 930</a:t>
                      </a:r>
                      <a:endParaRPr lang="ru-RU" sz="19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solidFill>
                      <a:srgbClr val="33CC3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620108"/>
              </p:ext>
            </p:extLst>
          </p:nvPr>
        </p:nvGraphicFramePr>
        <p:xfrm>
          <a:off x="0" y="1835696"/>
          <a:ext cx="6453336" cy="5547804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616497"/>
                <a:gridCol w="913012"/>
                <a:gridCol w="923827"/>
              </a:tblGrid>
              <a:tr h="1402524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меры социальной поддержки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r>
                        <a:rPr lang="ru-RU" sz="19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2024год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</a:tr>
              <a:tr h="450812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Ежемесячное пособие на ребенка</a:t>
                      </a:r>
                    </a:p>
                    <a:p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15335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15033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</a:tr>
              <a:tr h="834836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Содержание</a:t>
                      </a:r>
                      <a:r>
                        <a:rPr lang="ru-RU" sz="15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ребенка в семье опекуна или приемной семье</a:t>
                      </a:r>
                    </a:p>
                    <a:p>
                      <a:endParaRPr lang="ru-RU" sz="15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5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9965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9213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</a:tr>
              <a:tr h="601082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Выплата пособий гражданам, являющихся усыновителями</a:t>
                      </a:r>
                    </a:p>
                    <a:p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5372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4974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</a:tr>
              <a:tr h="601082"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мер социальной поддержки многодетных семей</a:t>
                      </a:r>
                    </a:p>
                    <a:p>
                      <a:endParaRPr lang="ru-RU" sz="15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12934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12369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99FF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96652" y="443541"/>
            <a:ext cx="6156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Расходы на охрану семьи и детства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61248" y="899599"/>
            <a:ext cx="918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2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76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4694" y="2651787"/>
            <a:ext cx="3697451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Одним из направлений реализации стратегической цели развития района является создание условий для развития массового спорта с целью пропаганды здорового образа жизни среди населения района и дальнейшее совершенствование системы подготовки спортсменов высокого уровня.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Формирование здорового образа жизни населения, повышение социальной активности, продление жизни, – стратегическая задача развития физической культурой и спорта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Чернянском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районе.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8675" y="347533"/>
            <a:ext cx="42537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 smtClean="0">
              <a:solidFill>
                <a:srgbClr val="920000"/>
              </a:solidFill>
              <a:latin typeface="Palatino Linotype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920000"/>
                </a:solidFill>
                <a:latin typeface="Palatino Linotype" pitchFamily="18" charset="0"/>
                <a:cs typeface="Times New Roman" pitchFamily="18" charset="0"/>
              </a:rPr>
              <a:t>Расходы районного бюджета в 2024 году на физическую культуру и </a:t>
            </a:r>
          </a:p>
          <a:p>
            <a:pPr algn="ctr"/>
            <a:r>
              <a:rPr lang="ru-RU" sz="2400" b="1" i="1" dirty="0" smtClean="0">
                <a:solidFill>
                  <a:srgbClr val="920000"/>
                </a:solidFill>
                <a:latin typeface="Palatino Linotype" pitchFamily="18" charset="0"/>
                <a:cs typeface="Times New Roman" pitchFamily="18" charset="0"/>
              </a:rPr>
              <a:t>спорт</a:t>
            </a:r>
            <a:endParaRPr lang="ru-RU" sz="2400" b="1" i="1" dirty="0">
              <a:solidFill>
                <a:srgbClr val="920000"/>
              </a:solidFill>
              <a:latin typeface="Palatino Linotype" pitchFamily="18" charset="0"/>
              <a:cs typeface="Times New Roman" pitchFamily="18" charset="0"/>
            </a:endParaRPr>
          </a:p>
        </p:txBody>
      </p:sp>
      <p:pic>
        <p:nvPicPr>
          <p:cNvPr id="7172" name="Picture 4" descr="http://164.uralschool.ru/images/O32ddbb28f01c2618cbc21f27a7e8029b.jpeg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1175" y="251520"/>
            <a:ext cx="1789535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ритулинаОА\Downloads\ЧЕРНЯНКА\78420_209302.jpg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4941176" y="2363755"/>
            <a:ext cx="1803725" cy="2136412"/>
          </a:xfrm>
          <a:prstGeom prst="rect">
            <a:avLst/>
          </a:prstGeom>
          <a:noFill/>
        </p:spPr>
      </p:pic>
      <p:pic>
        <p:nvPicPr>
          <p:cNvPr id="1030" name="Picture 6" descr="C:\Users\ПритулинаОА\Downloads\ЧЕРНЯНКА\f_c2RlbGFub3VuYXMucnUvaS9kLzMvZDNkM0xuTmtaV3hoYm05MWJtRnpMbkoxTDNWd2JHOWhaSE12TVM4ekx6RXpOakV6TnpZek1UYzBOalV1YW5CbFp3PT0uanBnP19faWQ9NDU2NjU=.jpeg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4941168" y="4668013"/>
            <a:ext cx="1777380" cy="2112235"/>
          </a:xfrm>
          <a:prstGeom prst="rect">
            <a:avLst/>
          </a:prstGeom>
          <a:noFill/>
        </p:spPr>
      </p:pic>
      <p:pic>
        <p:nvPicPr>
          <p:cNvPr id="1031" name="Picture 7" descr="C:\Users\ПритулинаОА\Downloads\ЧЕРНЯНКА\images_26337_58_263375813.jpg"/>
          <p:cNvPicPr>
            <a:picLocks noChangeAspect="1" noChangeArrowheads="1"/>
          </p:cNvPicPr>
          <p:nvPr/>
        </p:nvPicPr>
        <p:blipFill>
          <a:blip cstate="print"/>
          <a:srcRect/>
          <a:stretch>
            <a:fillRect/>
          </a:stretch>
        </p:blipFill>
        <p:spPr bwMode="auto">
          <a:xfrm>
            <a:off x="4941168" y="6972267"/>
            <a:ext cx="1782198" cy="19203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4413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4664" y="251527"/>
            <a:ext cx="61566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средств  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дорожного фонда </a:t>
            </a:r>
          </a:p>
          <a:p>
            <a:pPr algn="ctr"/>
            <a:r>
              <a:rPr lang="ru-RU" sz="2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2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2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371360"/>
              </p:ext>
            </p:extLst>
          </p:nvPr>
        </p:nvGraphicFramePr>
        <p:xfrm>
          <a:off x="260648" y="1835696"/>
          <a:ext cx="6192688" cy="6840760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816424"/>
                <a:gridCol w="1224136"/>
                <a:gridCol w="1152128"/>
              </a:tblGrid>
              <a:tr h="14441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Наименование показателей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r>
                        <a:rPr lang="ru-RU" sz="16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2024 год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6039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111296,6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107391,9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27618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 на автомобильный бензин, прямогонный бензин,  дизельное топливо, моторные масла для дизельных  и карбюраторных (инжекторных) двигателей, производимые на территории Российской Федерации, в части, подлежащей зачислению в бюджеты субъектов Российской Федерации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21224,0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22353,0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4652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i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Другие источники поступлений</a:t>
                      </a:r>
                      <a:endParaRPr lang="ru-RU" sz="1600" b="0" i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90072,8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85038,9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4652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600" b="1" i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111296,6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107391,9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5317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</a:t>
                      </a:r>
                      <a:r>
                        <a:rPr lang="ru-RU" sz="1600" b="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автомобильных дорог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33388,0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32217,5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5686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Ремонт автомобильных дорог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77908,6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75174,4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1435" marR="51435" marT="0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661249" y="1403657"/>
            <a:ext cx="11967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25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456" y="3491887"/>
            <a:ext cx="6311896" cy="5016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Основной целью реализации жилищно-коммунальной политики является создание условий для комплексного развития жилищной сферы, повышение доступности жилья и обеспечения качественными жилищно-коммунальными услугами населения района.</a:t>
            </a:r>
          </a:p>
          <a:p>
            <a:pPr algn="just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Жилищная политика района направлена на создание условий для обеспечения всех категорий населения доступным, качественным и благоустроенным жильем. В районе разработаны и реализуются мероприятия, направленные на создание оптимальных условий для развития жилищного строительства, и в первую очередь для строительства индивидуального жилья, которое определено как приоритетное.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http://img01.rl0.ru/pgc/432x288/5088cebd-28f3-8f0e-28f3-8f01fc13dd7d.photo.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966" y="0"/>
            <a:ext cx="2570034" cy="2647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4669" y="899592"/>
            <a:ext cx="32993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Расходы районного бюджета на жилищно-коммунальное хозяйство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36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76672" y="179513"/>
            <a:ext cx="5786928" cy="629920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Бюджетная роспись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документ, который составляется и ведется главным распорядителем бюджетных средств и главным администратором источников финансирования дефицита бюджета в целях исполнения бюджета по расходам и источникам финансирования дефицита бюджета.</a:t>
            </a:r>
          </a:p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Бюджетные ассигнования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денежные средства, предусмотренные законом (решением) о бюджете, направленные на различные виды расходов.</a:t>
            </a:r>
          </a:p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Бюджетные обязательства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обязательства, предусмотренные законом (решением) о бюджете, подлежащие исполнению в соответствующем финансовом году.</a:t>
            </a:r>
          </a:p>
        </p:txBody>
      </p:sp>
      <p:pic>
        <p:nvPicPr>
          <p:cNvPr id="3074" name="Picture 2" descr="http://www.akildefteri.com.tr/wp-content/uploads/2016/10/Depositphotos_19194847_original-700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174" y="5868144"/>
            <a:ext cx="4219228" cy="2834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0648" y="75179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Исполнение районного бюджета за 2024 год в разрезе муниципальных  программ Чернянского района 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00783"/>
              </p:ext>
            </p:extLst>
          </p:nvPr>
        </p:nvGraphicFramePr>
        <p:xfrm>
          <a:off x="260649" y="817023"/>
          <a:ext cx="6613747" cy="8201543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4248471"/>
                <a:gridCol w="936104"/>
                <a:gridCol w="850563"/>
                <a:gridCol w="578609"/>
              </a:tblGrid>
              <a:tr h="35052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муниципальных программ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Сумма, тыс. рублей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5583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 2024 год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 2024 год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                              ВСЕГО:</a:t>
                      </a:r>
                      <a:endParaRPr lang="ru-RU" sz="1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2007892,2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 anchor="b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1967075,5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 anchor="b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 anchor="b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698335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1. Обеспечение безопасности жизнедеятельности населения и территории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Чернянского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 Белгородской области»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44864,2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42659,5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95,1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656415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2.Развитие экономического потенциала и формирование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благоприятного предпринимательского климата в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Чернянском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районе Белгородской области.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111877,0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108865,4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97,3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614495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3.Обеспечение комфортным и доступным жильем, коммунальными услугами  жителей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Чернянского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 Белгородской области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57277,0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57273,8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99,9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500567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4. Совершенствование и развитие транспортной системы и дорожной сети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Чернянского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 Белгородской области 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126760,1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122838,9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5. Развитие образования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Чернянского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 Белгородской области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1051433,5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1039053,3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98,8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660607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6. Развитие и сохранение культуры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Чернянского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 Белгородской области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273522,7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268488,0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98,2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660607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7.Социальная поддержка граждан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Чернянском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районе Белгородской области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213981,0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202871,4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94,8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499865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8.Развитие физической культуры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и спорта в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Чернянском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районе Белгородской области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93557,7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90370,4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96,6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527289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9.Формирование современной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городской среды на территории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Чернянского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33923,0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33923,0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554713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10. Развитие кадровой политики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Чернянского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 Белгородской области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195,8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  <a:tr h="807720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Развитие общественного самоуправления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на территории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Чернянского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района Белгородской области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60960" marB="60960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033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11561"/>
            <a:ext cx="6669360" cy="1115619"/>
          </a:xfrm>
        </p:spPr>
        <p:txBody>
          <a:bodyPr>
            <a:noAutofit/>
          </a:bodyPr>
          <a:lstStyle/>
          <a:p>
            <a:pPr algn="ctr"/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 программа </a:t>
            </a:r>
            <a:r>
              <a:rPr lang="ru-RU" sz="22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«Обеспечение безопасности жизнедеятельности населения и территорий </a:t>
            </a:r>
            <a:r>
              <a:rPr lang="ru-RU" sz="22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Белгородской области »</a:t>
            </a:r>
            <a:endParaRPr lang="ru-RU" sz="2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48680" y="1835696"/>
            <a:ext cx="5994666" cy="976875"/>
          </a:xfrm>
          <a:prstGeom prst="roundRect">
            <a:avLst/>
          </a:prstGeom>
          <a:ln>
            <a:solidFill>
              <a:srgbClr val="00B0F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района ( в лице отдела по взаимодействию с правоохранительными, судебными и контрольно-надзорными органами и СМИ)</a:t>
            </a:r>
            <a:endParaRPr lang="ru-RU" sz="1400" b="1" dirty="0">
              <a:solidFill>
                <a:prstClr val="black">
                  <a:lumMod val="95000"/>
                  <a:lumOff val="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2656" y="2987824"/>
            <a:ext cx="6318702" cy="609600"/>
          </a:xfrm>
          <a:prstGeom prst="roundRect">
            <a:avLst/>
          </a:prstGeom>
          <a:solidFill>
            <a:srgbClr val="00B050"/>
          </a:solidFill>
          <a:ln>
            <a:solidFill>
              <a:srgbClr val="7030A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ЦЕЛИ РЕАЛИЗАЦИИ МУНИЦИПАЛЬНОЙ ПРОГРАММЫ</a:t>
            </a:r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4704" y="3635896"/>
            <a:ext cx="5778642" cy="83056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Повышение уровня безопасности жизнедеятельности населения и территорий </a:t>
            </a:r>
            <a:r>
              <a:rPr lang="ru-RU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6672" y="5004048"/>
            <a:ext cx="2376264" cy="76808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89474" y="5083290"/>
            <a:ext cx="1967925" cy="60960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индикаторы: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628800" y="4716016"/>
            <a:ext cx="37804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356992" y="4500000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628800" y="4716016"/>
            <a:ext cx="0" cy="269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73216" y="4716019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356992" y="2843817"/>
            <a:ext cx="0" cy="175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3645024" y="6084171"/>
            <a:ext cx="3024336" cy="836052"/>
          </a:xfrm>
          <a:prstGeom prst="roundRect">
            <a:avLst/>
          </a:prstGeom>
          <a:solidFill>
            <a:srgbClr val="CCFF99"/>
          </a:solidFill>
          <a:ln>
            <a:solidFill>
              <a:srgbClr val="FFC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Удовлетворенность населения района безопасностью жизни в процентах.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645024" y="6948265"/>
            <a:ext cx="3024336" cy="697523"/>
          </a:xfrm>
          <a:prstGeom prst="roundRect">
            <a:avLst/>
          </a:prstGeom>
          <a:solidFill>
            <a:srgbClr val="CCFF99"/>
          </a:solidFill>
          <a:ln>
            <a:solidFill>
              <a:srgbClr val="FFC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Снижение экономического ущерба от пожаров в процентах.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645024" y="7668353"/>
            <a:ext cx="3024336" cy="635719"/>
          </a:xfrm>
          <a:prstGeom prst="roundRect">
            <a:avLst/>
          </a:prstGeom>
          <a:solidFill>
            <a:srgbClr val="CCFF99"/>
          </a:solidFill>
          <a:ln>
            <a:solidFill>
              <a:srgbClr val="FFC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Снижение числе преступлений совершивших несовершеннолетними и при их участии в единицах.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645024" y="8286744"/>
            <a:ext cx="3018826" cy="857256"/>
          </a:xfrm>
          <a:prstGeom prst="roundRect">
            <a:avLst/>
          </a:prstGeom>
          <a:solidFill>
            <a:srgbClr val="CCFF99"/>
          </a:solidFill>
          <a:ln>
            <a:solidFill>
              <a:srgbClr val="FFC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Провести профилактические мероприятия, направленные на снижение количества состоящих на учете в комиссии КДН и ЗП подростков в процентах.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0" y="6084171"/>
            <a:ext cx="3294366" cy="987412"/>
          </a:xfrm>
          <a:prstGeom prst="roundRect">
            <a:avLst/>
          </a:prstGeom>
          <a:solidFill>
            <a:srgbClr val="CCFF99"/>
          </a:solidFill>
          <a:ln>
            <a:solidFill>
              <a:srgbClr val="FFCCFF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удовлетворенности населения района безопасностью жизни до 65 процентов.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0" y="7092288"/>
            <a:ext cx="3294366" cy="653673"/>
          </a:xfrm>
          <a:prstGeom prst="roundRect">
            <a:avLst/>
          </a:prstGeom>
          <a:solidFill>
            <a:srgbClr val="CCFF99"/>
          </a:solidFill>
          <a:ln>
            <a:solidFill>
              <a:srgbClr val="FFCCFF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Снижение экономического ущерба от пожаров до 2,5 процентов.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0" y="7740360"/>
            <a:ext cx="3294366" cy="626961"/>
          </a:xfrm>
          <a:prstGeom prst="roundRect">
            <a:avLst/>
          </a:prstGeom>
          <a:solidFill>
            <a:srgbClr val="CCFF99"/>
          </a:solidFill>
          <a:ln>
            <a:solidFill>
              <a:srgbClr val="FFCCFF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Снижение числе преступлений совершивших несовершеннолетними и при их участии до 8 единиц.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0" y="8381996"/>
            <a:ext cx="3294366" cy="762005"/>
          </a:xfrm>
          <a:prstGeom prst="roundRect">
            <a:avLst/>
          </a:prstGeom>
          <a:solidFill>
            <a:srgbClr val="CCFF99"/>
          </a:solidFill>
          <a:ln>
            <a:solidFill>
              <a:srgbClr val="FFCCFF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Проведение профилактических мероприятий, направленных на снижение количества состоящих на учете в комиссии КДН и ЗП подростков до 50 процентов.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71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8640" y="251529"/>
            <a:ext cx="6669360" cy="864095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 программа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«Развитие экономического потенциала и формирование благоприятного предпринимательского климата в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Чернянском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районе Белгородской области »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2676" y="1211628"/>
            <a:ext cx="5994666" cy="76808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Администрация муниципального района «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район» ( в лице экономического управления)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4748" y="2154967"/>
            <a:ext cx="6318702" cy="609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ЦЕЛИ РЕАЛИЗАЦИИ МУНИЦИПАЛЬНОЙ  ПРОГРАММЫ</a:t>
            </a:r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4694" y="2652972"/>
            <a:ext cx="5778642" cy="114990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условий для увеличения экономического потенциала </a:t>
            </a:r>
            <a:r>
              <a:rPr lang="ru-RU" dirty="0" err="1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района и формирование благоприятного предпринимательского климата. </a:t>
            </a:r>
            <a:endParaRPr lang="ru-RU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2805" y="4278476"/>
            <a:ext cx="2376264" cy="768085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47104" y="4278476"/>
            <a:ext cx="1967925" cy="609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индикаторы: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592796" y="4025020"/>
            <a:ext cx="37804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374994" y="3803925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592796" y="4009436"/>
            <a:ext cx="0" cy="269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73216" y="4009448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382664" y="1979722"/>
            <a:ext cx="0" cy="175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3645024" y="4888086"/>
            <a:ext cx="3132348" cy="12079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Охват кредитования личных подсобных и крестьянских (фермерских) хозяйств, осуществивших создание и развитие своих хозяйств с помощью государственной поддержки, повышение уровня жизни сельского населения в процентах.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645024" y="6096011"/>
            <a:ext cx="3132348" cy="11430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Облесение эрозионно-опасных участков, деградированных и малопродуктивных угодий    и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водоохранных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зон водных объектов на территории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на площади в га.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645024" y="7311208"/>
            <a:ext cx="3132348" cy="83864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Количество туристов, посетивших район в человеках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80630" y="5024758"/>
            <a:ext cx="3483387" cy="11665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Увеличение до 12% охвата кредитования личных подсобных и крестьянских (фермерских) хозяйств, осуществивших создание и развитие своих хозяйств с помощью государственной поддержки, повышение уровня жизни сельского населения.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07133" y="6191271"/>
            <a:ext cx="3485477" cy="104775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Увеличения облесения эрозионно-опасных участков, деградированных и малопродуктивных угодий    и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водоохранных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зон водных объектов на территории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на площади до 1984 га.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107133" y="7239020"/>
            <a:ext cx="3475718" cy="81319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количества туристов, посетивших район до 47,7 тыс. человек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88297" y="8124395"/>
            <a:ext cx="3475718" cy="8640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Рост доли налоговых поступлений от субъектов малого и среднего предпринимательства в общей сумме налоговых доходов консолидированного бюджета до 25%.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645024" y="8149848"/>
            <a:ext cx="3132348" cy="83864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Доля налоговых поступлений от субъектов малого и среднего предпринимательства в общей сумме налоговых доходов консолидированного бюджета в процентах.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60651" y="4"/>
            <a:ext cx="6336703" cy="10196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«Обеспечение комфортным и доступным жильем, коммунальными услугами жителей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 Белгородской области 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2676" y="1019604"/>
            <a:ext cx="5994666" cy="790127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Администрация муниципального района «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район», в лице управления строительства, транспорта, связи и ЖКХ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0658" y="1877616"/>
            <a:ext cx="6318702" cy="609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ЦЕЛИ РЕАЛИЗАЦИИ МУНИЦИПАЛЬНОЙ ПРОГРАММЫ</a:t>
            </a:r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2676" y="2494633"/>
            <a:ext cx="5994666" cy="94333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условий для комплексного развития жилищной сферы, повышения доступности жилья и обеспечения качественными жилищно-коммунальными услугами жителей </a:t>
            </a:r>
            <a:r>
              <a:rPr lang="ru-RU" sz="1600" dirty="0" err="1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600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  <a:endParaRPr lang="ru-RU" sz="1600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0932" y="3905164"/>
            <a:ext cx="2580026" cy="768085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25306" y="3880181"/>
            <a:ext cx="1967925" cy="609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индикаторы: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2157" y="4673258"/>
            <a:ext cx="3269319" cy="72074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ввода в эксплуатацию жилых домов за счет всех источников финансирования 108,0 тыс. кв. метров общей площади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60711" y="6000761"/>
            <a:ext cx="3267230" cy="95250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доли семей, имеющих возможность приобрести жилье, соответствующее стандартам обеспечения жилыми помещениями, с помощью собственных и заемных средств, до 15%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60712" y="6953277"/>
            <a:ext cx="3276417" cy="84242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доли освещенных улиц, проездов, в населенных пунктах до 95%.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571006" y="3659076"/>
            <a:ext cx="37382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45391" y="3437981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445391" y="1691689"/>
            <a:ext cx="0" cy="166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571000" y="3659086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309268" y="3639630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3733757" y="4518513"/>
            <a:ext cx="3024336" cy="62955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Ввод в эксплуатацию жилых домов за счет всех источников финансирования в тыс. кв. метров общей площади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33757" y="5148066"/>
            <a:ext cx="3024336" cy="6575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Обеспечение населения жильем – в кв. метров на одного жителя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742692" y="5799049"/>
            <a:ext cx="3024336" cy="96372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Доля семей, имеющих возможность приобрести жилье, соответствующее стандартам обеспечения жилыми помещениями, с помощью собственных и заемных средств, в процентах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733008" y="6762775"/>
            <a:ext cx="3024336" cy="68137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Доля освещенных улиц, проездов, в населенных пунктах в процентах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696893" y="7524773"/>
            <a:ext cx="3024336" cy="1150707"/>
          </a:xfrm>
          <a:prstGeom prst="roundRect">
            <a:avLst>
              <a:gd name="adj" fmla="val 1231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Эстетический облик, внешнее благоустройство, озеленение и санитарное состояние не менее 3 населенных пунктов Чернянского района ежегодно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60713" y="7810533"/>
            <a:ext cx="3274576" cy="75778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эстетического облика, внешнего благоустройства, озеленения и санитарного состояния не менее 3 населенных пунктов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ежегодно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26810" y="5394003"/>
            <a:ext cx="3283853" cy="60676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обеспечения населения жильем – не менее 31,6 кв. метров на одного жителя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62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60649" y="155512"/>
            <a:ext cx="6336704" cy="8640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 программа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района «Совершенствование  и развитие транспортной системы и дорожной сети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района 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1887" y="1019604"/>
            <a:ext cx="5994666" cy="790127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Администрация муниципального района «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район», в лице управления строительства, транспорта, связи и ЖКХ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0658" y="1877616"/>
            <a:ext cx="6318702" cy="609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ЦЕЛИ РЕАЛИЗАЦИИ МУНИЦИПАЛЬНОЙ  ПРОГРАММЫ</a:t>
            </a:r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2676" y="2494632"/>
            <a:ext cx="5994666" cy="73321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условий для устойчивого функционирования транспортной системы и дорожной сети </a:t>
            </a:r>
            <a:r>
              <a:rPr lang="ru-RU" sz="1400" dirty="0" err="1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400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района в соответствии с социально-экономическими потребностями населения</a:t>
            </a:r>
            <a:endParaRPr lang="ru-RU" sz="1400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7848" y="3750428"/>
            <a:ext cx="2580026" cy="768085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25306" y="3750428"/>
            <a:ext cx="1967925" cy="609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индикаторы: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8298" y="4518516"/>
            <a:ext cx="3256788" cy="12805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доли автомобильных дорог местного значения, относящихся к улично-дорожной сети населенных пунктов района, отвечающих нормативным требованиям в общей протяженности автомобильных дорог, относящихся к улично-дорожной сети до 94.88 процентов.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8302" y="5811064"/>
            <a:ext cx="3258707" cy="106520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густоты автомобильных дорог, относящихся к улично-дорожной сети населенных пунктов района с твердым покрытием на 1000 кв. км. территории до 332,65 км.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571006" y="3486339"/>
            <a:ext cx="37382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49930" y="3265244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445391" y="1691689"/>
            <a:ext cx="0" cy="166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575717" y="3488706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309268" y="3487494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3645024" y="4360029"/>
            <a:ext cx="3133192" cy="143901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Доля автомобильных дорог местного значения, относящихся к улично-дорожной сети населенных пунктов района, отвечающих нормативным требованиям в общей протяженности автомобильных дорог, относящихся к улично-дорожной сети в процентах.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645024" y="5811064"/>
            <a:ext cx="3122004" cy="106520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Густота автомобильных дорог, относящихся к улично-дорожной сети населенных пунктов района с твердым покрытием на 1000 кв. км.  в  км.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645024" y="6876265"/>
            <a:ext cx="3122004" cy="102951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Общая протяженность построенных автомобильных дорог местного значения, относящихся к улично-дорожной сети  населенных пунктов района и в микрорайонах массовой жилищной застройки в  км.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11032" y="7787179"/>
            <a:ext cx="3264055" cy="106601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Рост пассажирооборота транспортом общего пользования до 11,2 млн.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пасс.-км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18298" y="6876257"/>
            <a:ext cx="3264055" cy="91091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общей протяженности построенных автомобильных дорог местного значения, относящихся к улично-дорожной сети  населенных пунктов района и в микрорайонах массовой жилищной застройки на 14,636 км.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645024" y="7905784"/>
            <a:ext cx="3122004" cy="94740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Пассажирооборот транспортом общего пользования в млн.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пасс.-км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40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60649" y="155512"/>
            <a:ext cx="6336704" cy="8640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района                                                                                                                                                                                      «Развитие образования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района Белгородской области 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2676" y="1019605"/>
            <a:ext cx="5994666" cy="67207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Управление образования  администрации муниципального района «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район»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50658" y="1877616"/>
            <a:ext cx="6318702" cy="609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ЦЕЛИ РЕАЛИЗАЦИИ  МУНИЦИПАЛЬНОЙ  ПРОГРАММЫ</a:t>
            </a:r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2676" y="2494632"/>
            <a:ext cx="5994666" cy="93436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Повышение доступности, качества и эффективности муниципальной системы образования, соответствующей требованиям инновационного развития экономики и современным потребностям граждан </a:t>
            </a:r>
            <a:r>
              <a:rPr lang="ru-RU" sz="1400" dirty="0" err="1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400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района Белгородской области </a:t>
            </a:r>
            <a:endParaRPr lang="ru-RU" sz="1400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7848" y="3750431"/>
            <a:ext cx="2580026" cy="53582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25306" y="3750438"/>
            <a:ext cx="1967925" cy="44056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индикаторы: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4635" y="4379979"/>
            <a:ext cx="3364280" cy="95782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Доля детей, зарегистрированных на получение услуг дошкольного образования и не обеспеченных данными услугами, в общей численности детей дошкольного возраста 0% в 2025 году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34635" y="5340085"/>
            <a:ext cx="3364280" cy="67207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Доля обучающихся в современных условиях, соответствующих требованиям федеральных государственных образовательных стандартов к 2025 году – 100 %.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571006" y="3486339"/>
            <a:ext cx="37382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49930" y="3265244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445391" y="1691689"/>
            <a:ext cx="0" cy="166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575717" y="3488706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309268" y="3487494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3645024" y="4190997"/>
            <a:ext cx="3133192" cy="11430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Дети, зарегистрированные на получение услуг дошкольного образования и не обеспеченных данными услугами, в общей численности детей дошкольного возраста в процентах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645024" y="5340087"/>
            <a:ext cx="3122004" cy="7146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Обучающиеся в современных условиях, соответствующих требованиям федеральных государственных образовательных стандартов в процентах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643314" y="6000763"/>
            <a:ext cx="3122004" cy="7075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Дети, охваченные дополнительными образовательными программами, в общей численности детей и молодежи в возрасте от 5 до 18 лет в процентах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34637" y="6780247"/>
            <a:ext cx="3322295" cy="103179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Доля детей, охваченных организованным отдыхом и оздоровлением в учреждениях, подведомственных управлению образования к 2025 году – 97%. 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34634" y="6012170"/>
            <a:ext cx="3348372" cy="79698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Доля детей, охваченных дополнительными образовательными программами, в общей численности детей и молодежи в возрасте от 5 до 18 лет к 2025 году – 91%.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643314" y="6762765"/>
            <a:ext cx="3122004" cy="8412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Дети, охваченные организованным отдыхом и оздоровлением в учреждениях, подведомственных управлению образования в процентах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34634" y="7740352"/>
            <a:ext cx="3348372" cy="108271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Доля педагогических и руководящих работников образовательных организаций, прошедших повышение квалификации для работы в соответствии с федеральными образовательными стандартами общего образования – 100%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663719" y="7644341"/>
            <a:ext cx="3122004" cy="124813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Педагогические и руководящие работники образовательных организаций, прошедших повышение квалификации для работы в соответствии с федеральными образовательными стандартами общего образования  в процентах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78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78285" y="155512"/>
            <a:ext cx="5829300" cy="8640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 программа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района  «Развитие и сохранение культуры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района Белгородской области 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2676" y="1019605"/>
            <a:ext cx="5994666" cy="67207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Управление культуры администрации муниципального района «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район»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646" y="1877616"/>
            <a:ext cx="6426714" cy="609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ЦЕЛИ РЕАЛИЗАЦИИ МУНИЦИПАЛЬНОЙ ПРОГРАММЫ</a:t>
            </a:r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4664" y="2487217"/>
            <a:ext cx="6102678" cy="73321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условий для комплексного развития  культурного потенциала, сохранения культурного наследия и гармонизации культурной жизни населения </a:t>
            </a:r>
            <a:r>
              <a:rPr lang="ru-RU" sz="1500" dirty="0" err="1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500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  <a:endParaRPr lang="ru-RU" sz="1500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7848" y="3750428"/>
            <a:ext cx="2580026" cy="768085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25306" y="3750428"/>
            <a:ext cx="1967925" cy="609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индикаторы: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0631" y="4518515"/>
            <a:ext cx="3510389" cy="103810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количества посещений муниципальных библиотек района на 1000 человек населения до 7500 единиц к 2024 году.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571006" y="3486339"/>
            <a:ext cx="37382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49930" y="3265244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445391" y="1691689"/>
            <a:ext cx="0" cy="166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575717" y="3488706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309268" y="3487494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3699031" y="4360029"/>
            <a:ext cx="3067910" cy="88404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количества посещений муниципальных библиотек района на 1000 человек населения  единиц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699030" y="5244080"/>
            <a:ext cx="3073592" cy="115212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количества посещений музеев на 1000 человек населения  единиц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80631" y="6604253"/>
            <a:ext cx="3510389" cy="121438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удельного веса населения, участвующего в платных культурно-досуговых мероприятиях, проводимых культурно-досуговыми учреждениями района, в общей численности населения до 590 % к 2024 году.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0631" y="5558849"/>
            <a:ext cx="3510389" cy="102937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количества посещений музеев на 1000 человек населения до 1968 единиц к 2024 году.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699030" y="6396204"/>
            <a:ext cx="3073592" cy="105611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удельного веса населения, участвующего в платных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культурно-досуговых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мероприятиях, проводимых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культурно-досуговыми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учреждениями района, в общей численности населения в процентах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0628" y="7818641"/>
            <a:ext cx="3510390" cy="116699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уровня удовлетворенности населения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качеством предоставления муниципальных услуг в сфере культуры до 88 % к 2024году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699031" y="7452320"/>
            <a:ext cx="3067910" cy="14401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уровня удовлетворенности населения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качеством предоставления муниципальных услуг в сфере культуры  в процентах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537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78285" y="155512"/>
            <a:ext cx="5829300" cy="8640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 программа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района «Социальная поддержка граждан в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Чернянском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районе Белгородской области 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2676" y="1019605"/>
            <a:ext cx="5994666" cy="67207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Управление социальной защиты населения администрации муниципального района «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район»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646" y="1877617"/>
            <a:ext cx="6426714" cy="486139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ЦЕЛИ РЕАЛИЗАЦИИ МУНИЦИПАЛЬНОЙ  ПРОГРАММЫ</a:t>
            </a:r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6652" y="2363763"/>
            <a:ext cx="6264696" cy="90147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Создание условий для роста благосостояния граждан – получателей мер социальной поддержки, повышение доступности и качества социального обслуживания населения</a:t>
            </a:r>
            <a:endParaRPr lang="ru-RU" sz="1500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7848" y="3750428"/>
            <a:ext cx="2580026" cy="768085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25306" y="3750428"/>
            <a:ext cx="1967925" cy="609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индикаторы: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" y="4499995"/>
            <a:ext cx="3510389" cy="91758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доли граждан, получающих меры социальной поддержки, от общей численности граждан, обратившихся за получением мер социальной поддержки, на уровне 100 процентов ежегодно.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571006" y="3486339"/>
            <a:ext cx="37382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49930" y="3265244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445391" y="1691689"/>
            <a:ext cx="0" cy="166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575717" y="3488706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309268" y="3487494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3790090" y="4355976"/>
            <a:ext cx="3067910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доли граждан, получающих меры социальной поддержки, от общей численности граждан, обратившихся за получением мер социальной поддержки, в процентах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784408" y="5292083"/>
            <a:ext cx="3073592" cy="10829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доли граждан, получивших социальные услуги в учреждениях социального обслуживания населения, в общем числе граждан, обратившихся за получением социальных услуг в процентах.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" y="6516216"/>
            <a:ext cx="3510389" cy="100811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доли переданных на воспитание в семьи детей-сирот, детей, оставшихся без попечения родителей, в общей численности детей до 83,8 процентов.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" y="5436096"/>
            <a:ext cx="3510389" cy="108012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доли граждан, получивших социальные услуги в учреждениях социального обслуживания населения, в общем числе граждан, обратившихся за получением социальных услуг на уровне 100 процентов ежегодно.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784408" y="6372201"/>
            <a:ext cx="3073592" cy="85697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доли переданных на воспитание в семьи детей-сирот, детей, оставшихся без попечения родителей, в общей численности детей в процентах.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790090" y="7236297"/>
            <a:ext cx="3067910" cy="96010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Достижение  соотношения средней заработной платы социальных работников учреждений социальной защиты населения к средней заработной плате в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Чернянском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районе – в  процентах.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0" y="7524337"/>
            <a:ext cx="3510390" cy="95725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Достижение  соотношения средней заработной платы социальных работников учреждений социальной защиты населения к средней заработной плате в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Чернянском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районе – 100 процентов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23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60648" y="155512"/>
            <a:ext cx="6408711" cy="8640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района «Развитие физической культуры и спорта в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Чернянском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районе Белгородской области 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2676" y="1019604"/>
            <a:ext cx="5994666" cy="790127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Администрация муниципального района «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район», в лице отдела по физической культуре и спорту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2646" y="1877617"/>
            <a:ext cx="6426714" cy="486139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ЦЕЛИ РЕАЛИЗАЦИИ МУНИЦИПАЛЬНОЙ ПРОГРАММЫ</a:t>
            </a:r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6652" y="2363763"/>
            <a:ext cx="6318702" cy="901479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Формирование культуры здорового образа жизни и массового привлечения различных социальных групп населения </a:t>
            </a:r>
            <a:r>
              <a:rPr lang="ru-RU" sz="1600" dirty="0" err="1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600" dirty="0" smtClean="0">
                <a:solidFill>
                  <a:srgbClr val="4BACC6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района к систематическим занятиям физической культурой и спортом</a:t>
            </a:r>
            <a:endParaRPr lang="ru-RU" sz="1600" dirty="0">
              <a:solidFill>
                <a:srgbClr val="4BACC6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7848" y="3750428"/>
            <a:ext cx="2580026" cy="768085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325306" y="3750428"/>
            <a:ext cx="1967925" cy="609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индикаторы: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0631" y="4518517"/>
            <a:ext cx="3510389" cy="82157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доли регулярно занимающихся физической культурой и спортом до 32,8% в 2025 году.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571006" y="3486339"/>
            <a:ext cx="373826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449930" y="3265244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445391" y="1691689"/>
            <a:ext cx="0" cy="1667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575717" y="3488706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309268" y="3487494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3699031" y="4360029"/>
            <a:ext cx="3067910" cy="88404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доли регулярно занимающихся физической культурой и спортом в процентах.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699030" y="5217217"/>
            <a:ext cx="3073592" cy="10866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Привлечение к систематическим занятиям физической культурой и спортом и приобщение к здоровому образу жизни широкие массы населения  человек.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80631" y="6396204"/>
            <a:ext cx="3510389" cy="103331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доли молодых людей в возрасте от 14 до 30 лет, вовлеченных в общественную деятельность, до 69,2 процента от общего количества молодых людей в возрасте от  14 до 30 лет в районе в 2025 году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0631" y="5340087"/>
            <a:ext cx="3510389" cy="105611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Привлечение к систематическим занятиям физической культурой и спортом и приобщение к здоровому образу жизни широкие массы населения до 9000 человек в 2025 году.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699030" y="6303905"/>
            <a:ext cx="3073592" cy="89437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Увеличение доли молодых людей в возрасте от 14 до 30 лет, вовлеченных в общественную деятельность, в процентах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02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8640" y="0"/>
            <a:ext cx="6669360" cy="1115615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 программа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«Формирование современной городской среды на территории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»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2676" y="1211628"/>
            <a:ext cx="5994666" cy="76808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Администрация муниципального района «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район» 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4748" y="2154967"/>
            <a:ext cx="6318702" cy="609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ЦЕЛИ РЕАЛИЗАЦИИ МУНИЦИПАЛЬНОЙ  ПРОГРАММЫ</a:t>
            </a:r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4694" y="2652972"/>
            <a:ext cx="5778642" cy="114990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уровня благоустройства, качества и комфорта территорий городских и сельских поселений на территории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2805" y="4278476"/>
            <a:ext cx="2376264" cy="768085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47104" y="4278476"/>
            <a:ext cx="1967925" cy="609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индикаторы: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592796" y="4025020"/>
            <a:ext cx="37804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374994" y="3803925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592796" y="4009436"/>
            <a:ext cx="0" cy="269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73216" y="4009448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382664" y="1979722"/>
            <a:ext cx="0" cy="175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3645024" y="5096814"/>
            <a:ext cx="3132348" cy="12079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Благоустройство дворовых и общественных территорий поселений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с участием не менее 12 человек из числа студенческих строительных отрядов Белгородской области к концу 2024 года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645024" y="6419824"/>
            <a:ext cx="3132348" cy="11430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Благоустройство к 2023году не менее 80% дворовых и общественных территорий поселений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района, произведенное с трудовым участием граждан, заинтересованных организаций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1104" y="5153620"/>
            <a:ext cx="3483387" cy="11665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Увеличение доли благоустроенных дворовых территорий многоквартирных домов и общественных территорий населенных пунктов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с численностью населения свыше 1000 человек от общего количества дворовых и общественных территорий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12967" y="6515073"/>
            <a:ext cx="3485477" cy="104775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доли проектов благоустройства дворовых и общественных территорий населенных пунктов городского и сельских поселений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с численностью свыше 1000 человек, прошедших процедуру общественных обсуждений	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3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04663" y="251520"/>
            <a:ext cx="6301333" cy="6299203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Бюджетный кредит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денежные средства, предоставляемые одним бюджетом другому бюджету или юридическому лицу на определенный срок на возвратной и платной основах.</a:t>
            </a:r>
          </a:p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Главный распорядитель бюджетных средств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орган государственной власти или орган местного самоуправления, имеющие право распределять бюджетные ассигнования между подведомственными получателям бюджетных средств.</a:t>
            </a:r>
          </a:p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Муниципальный долг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обязательства, возникшие в связи с размещением муниципальных ценных бумаг района, привлечением кредитов в кредитных организациях, получением бюджетных кредитов от других бюджетов и предоставлением муниципальных гарантий.</a:t>
            </a:r>
          </a:p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Дефицит бюджета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сумма, на которую расходы бюджета превышают доходы бюджета в определенный период.</a:t>
            </a:r>
          </a:p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Доходы бюджета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уплаченные физическими и юридическими лицами налоги, рентные платежи, штрафы и средства финансовой помощи из других бюджетов, безвозмездные поступления от юридических лиц.</a:t>
            </a:r>
          </a:p>
          <a:p>
            <a:pPr>
              <a:buNone/>
            </a:pPr>
            <a:endParaRPr lang="ru-RU" sz="2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886" y="6228191"/>
            <a:ext cx="4357117" cy="2682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8640" y="0"/>
            <a:ext cx="6669360" cy="1115615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 программа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«Развитие кадровой политики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Белгородской области »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2676" y="1211628"/>
            <a:ext cx="5994666" cy="76808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Администрация муниципального района «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район» 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4748" y="2154967"/>
            <a:ext cx="6318702" cy="609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ЦЕЛИ РЕАЛИЗАЦИИ МУНИЦИПАЛЬНОЙ  ПРОГРАММЫ</a:t>
            </a:r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4694" y="2652972"/>
            <a:ext cx="5778642" cy="114990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кадрового потенциала органов местного самоуправления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2805" y="4278476"/>
            <a:ext cx="2376264" cy="768085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47104" y="4278476"/>
            <a:ext cx="1967925" cy="609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индикаторы: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592796" y="4025020"/>
            <a:ext cx="37804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374994" y="3803925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592796" y="4009436"/>
            <a:ext cx="0" cy="269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73216" y="4009448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382664" y="1979722"/>
            <a:ext cx="0" cy="175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3645024" y="5096814"/>
            <a:ext cx="3132348" cy="12079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Благоустройство дворовых и общественных территорий поселений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с участием не менее 12 человек из числа студенческих строительных отрядов Белгородской области к концу 2025 года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645024" y="6419824"/>
            <a:ext cx="3132348" cy="11430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Благоустройство к 2024 году не менее 80% дворовых и общественных территорий поселений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района, произведенное с трудовым участием граждан, заинтересованных организаций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1104" y="5153620"/>
            <a:ext cx="3483387" cy="11665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Увеличение доли благоустроенных дворовых территорий многоквартирных домов и общественных территорий населенных пунктов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с численностью населения свыше 1000 человек от общего количества дворовых и общественных территорий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12967" y="6515073"/>
            <a:ext cx="3485477" cy="104775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доли проектов благоустройства дворовых и общественных территорий населенных пунктов городского и сельских поселений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 с численностью свыше 1000 человек, прошедших процедуру общественных обсуждений	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9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8640" y="0"/>
            <a:ext cx="6669360" cy="1115615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 программа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«Развитие общественного самоуправления на территории </a:t>
            </a:r>
            <a:r>
              <a:rPr lang="ru-RU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»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2676" y="1211628"/>
            <a:ext cx="5994666" cy="768085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Ответственный исполнитель:</a:t>
            </a:r>
          </a:p>
          <a:p>
            <a:pPr algn="ctr"/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Администрация муниципального района «</a:t>
            </a:r>
            <a:r>
              <a:rPr lang="ru-RU" sz="1400" b="1" dirty="0" err="1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Чернянский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itchFamily="18" charset="0"/>
                <a:cs typeface="Times New Roman" pitchFamily="18" charset="0"/>
              </a:rPr>
              <a:t> район» 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4748" y="2154967"/>
            <a:ext cx="6318702" cy="60960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ЦЕЛИ РЕАЛИЗАЦИИ МУНИЦИПАЛЬНОЙ  ПРОГРАММЫ</a:t>
            </a:r>
            <a:r>
              <a:rPr lang="ru-RU" sz="16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4694" y="2652972"/>
            <a:ext cx="5778642" cy="1149901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благоприятных условий для реализации общественного самоуправления и развития социальной активности граждан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2805" y="4278476"/>
            <a:ext cx="2376264" cy="768085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347104" y="4278476"/>
            <a:ext cx="1967925" cy="609600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Основные индикаторы:</a:t>
            </a:r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592796" y="4025020"/>
            <a:ext cx="37804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374994" y="3803925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592796" y="4009436"/>
            <a:ext cx="0" cy="269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5373216" y="4009448"/>
            <a:ext cx="0" cy="2211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382664" y="1979722"/>
            <a:ext cx="0" cy="1752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Скругленный прямоугольник 29"/>
          <p:cNvSpPr/>
          <p:nvPr/>
        </p:nvSpPr>
        <p:spPr>
          <a:xfrm>
            <a:off x="3645024" y="5096814"/>
            <a:ext cx="3132348" cy="120793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Формирование эффективной структуры общественного  самоуправления в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Чернянском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районе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3645024" y="6419824"/>
            <a:ext cx="3132348" cy="114300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Обеспечение информационно-методической поддержки деятельности и инициатив всех форм общественного самоуправления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31104" y="5153620"/>
            <a:ext cx="3483387" cy="116651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	Доля жителей района, вовлеченных в деятельность общественного самоуправления составит не менее 52% от числа жителей в возрасте старше 16 лет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112967" y="6515073"/>
            <a:ext cx="3485477" cy="1047759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Количество ТОС, зарегистрированных в качестве юридического лица составит не менее 3 ед.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97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130" name="Rectangle 2"/>
          <p:cNvSpPr>
            <a:spLocks noChangeArrowheads="1"/>
          </p:cNvSpPr>
          <p:nvPr/>
        </p:nvSpPr>
        <p:spPr bwMode="auto">
          <a:xfrm>
            <a:off x="512676" y="251520"/>
            <a:ext cx="567063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Palatino Linotype" pitchFamily="18" charset="0"/>
                <a:cs typeface="Times New Roman" pitchFamily="18" charset="0"/>
              </a:rPr>
              <a:t>Формы межбюджетных отношений с  бюджетами сельских поселений </a:t>
            </a:r>
            <a:endParaRPr lang="ru-RU" sz="4400" i="1" dirty="0" smtClean="0">
              <a:latin typeface="Palatino Linotype" pitchFamily="18" charset="0"/>
              <a:cs typeface="Times New Roman" pitchFamily="18" charset="0"/>
            </a:endParaRP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114300" y="4165601"/>
            <a:ext cx="1600200" cy="3094699"/>
          </a:xfrm>
          <a:prstGeom prst="rect">
            <a:avLst/>
          </a:prstGeom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1800" b="1" dirty="0" smtClean="0">
                <a:solidFill>
                  <a:srgbClr val="336699"/>
                </a:solidFill>
                <a:latin typeface="Times New Roman" pitchFamily="18" charset="0"/>
              </a:rPr>
              <a:t>Дотации на выравнивание бюджетной обеспеченности сельских и городского поселений</a:t>
            </a:r>
          </a:p>
        </p:txBody>
      </p:sp>
      <p:cxnSp>
        <p:nvCxnSpPr>
          <p:cNvPr id="99334" name="AutoShape 6"/>
          <p:cNvCxnSpPr>
            <a:cxnSpLocks noChangeShapeType="1"/>
            <a:stCxn id="99339" idx="0"/>
            <a:endCxn id="99332" idx="0"/>
          </p:cNvCxnSpPr>
          <p:nvPr/>
        </p:nvCxnSpPr>
        <p:spPr bwMode="auto">
          <a:xfrm rot="5400000">
            <a:off x="946140" y="2254244"/>
            <a:ext cx="1879617" cy="1943096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336" name="Text Box 8"/>
          <p:cNvSpPr txBox="1">
            <a:spLocks noChangeArrowheads="1"/>
          </p:cNvSpPr>
          <p:nvPr/>
        </p:nvSpPr>
        <p:spPr bwMode="auto">
          <a:xfrm>
            <a:off x="4357694" y="4286248"/>
            <a:ext cx="1916832" cy="1750549"/>
          </a:xfrm>
          <a:prstGeom prst="rect">
            <a:avLst/>
          </a:prstGeom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1800" b="1" dirty="0" smtClean="0">
                <a:solidFill>
                  <a:srgbClr val="336699"/>
                </a:solidFill>
                <a:latin typeface="Times New Roman" pitchFamily="18" charset="0"/>
              </a:rPr>
              <a:t>Иные межбюджетные трансферты</a:t>
            </a:r>
          </a:p>
        </p:txBody>
      </p:sp>
      <p:cxnSp>
        <p:nvCxnSpPr>
          <p:cNvPr id="99337" name="AutoShape 9"/>
          <p:cNvCxnSpPr>
            <a:cxnSpLocks noChangeShapeType="1"/>
            <a:stCxn id="99339" idx="0"/>
            <a:endCxn id="99336" idx="0"/>
          </p:cNvCxnSpPr>
          <p:nvPr/>
        </p:nvCxnSpPr>
        <p:spPr bwMode="auto">
          <a:xfrm rot="16200000" flipH="1">
            <a:off x="3086671" y="2056809"/>
            <a:ext cx="2000264" cy="2458614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9338" name="Text Box 10"/>
          <p:cNvSpPr txBox="1">
            <a:spLocks noChangeArrowheads="1"/>
          </p:cNvSpPr>
          <p:nvPr/>
        </p:nvSpPr>
        <p:spPr bwMode="auto">
          <a:xfrm>
            <a:off x="2285992" y="4357686"/>
            <a:ext cx="1395781" cy="1625600"/>
          </a:xfrm>
          <a:prstGeom prst="rect">
            <a:avLst/>
          </a:prstGeom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1800" b="1" dirty="0" smtClean="0">
                <a:solidFill>
                  <a:srgbClr val="336699"/>
                </a:solidFill>
                <a:latin typeface="Times New Roman" pitchFamily="18" charset="0"/>
              </a:rPr>
              <a:t>Субвенции</a:t>
            </a:r>
          </a:p>
        </p:txBody>
      </p:sp>
      <p:sp>
        <p:nvSpPr>
          <p:cNvPr id="99339" name="Line 11"/>
          <p:cNvSpPr>
            <a:spLocks noChangeShapeType="1"/>
          </p:cNvSpPr>
          <p:nvPr/>
        </p:nvSpPr>
        <p:spPr bwMode="auto">
          <a:xfrm>
            <a:off x="2857496" y="2285984"/>
            <a:ext cx="571500" cy="1930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 smtClean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  <p:sp>
        <p:nvSpPr>
          <p:cNvPr id="99340" name="Text Box 12"/>
          <p:cNvSpPr txBox="1">
            <a:spLocks noChangeArrowheads="1"/>
          </p:cNvSpPr>
          <p:nvPr/>
        </p:nvSpPr>
        <p:spPr bwMode="auto">
          <a:xfrm>
            <a:off x="1628801" y="6876259"/>
            <a:ext cx="504036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800" b="1" u="sng" dirty="0" smtClean="0">
                <a:solidFill>
                  <a:srgbClr val="E5FFFF">
                    <a:lumMod val="25000"/>
                  </a:srgbClr>
                </a:solidFill>
                <a:latin typeface="Palatino Linotype" pitchFamily="18" charset="0"/>
              </a:rPr>
              <a:t>Межбюджетные трансферты</a:t>
            </a:r>
            <a:r>
              <a:rPr lang="ru-RU" sz="1800" b="1" dirty="0" smtClean="0">
                <a:solidFill>
                  <a:srgbClr val="E5FFFF">
                    <a:lumMod val="25000"/>
                  </a:srgbClr>
                </a:solidFill>
                <a:latin typeface="Palatino Linotype" pitchFamily="18" charset="0"/>
              </a:rPr>
              <a:t> - средства, предоставляемые одним бюджетом бюджетной системы Российской Федерации другому бюджету бюджетной системы Российской Федерации</a:t>
            </a:r>
          </a:p>
        </p:txBody>
      </p: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1430778" y="1595680"/>
            <a:ext cx="3943350" cy="830997"/>
          </a:xfrm>
          <a:prstGeom prst="rect">
            <a:avLst/>
          </a:prstGeom>
          <a:ln>
            <a:noFill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</a:rPr>
              <a:t>Межбюджетные отношения</a:t>
            </a:r>
          </a:p>
        </p:txBody>
      </p:sp>
    </p:spTree>
    <p:extLst>
      <p:ext uri="{BB962C8B-B14F-4D97-AF65-F5344CB8AC3E}">
        <p14:creationId xmlns:p14="http://schemas.microsoft.com/office/powerpoint/2010/main" val="424823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640" y="366184"/>
            <a:ext cx="6326460" cy="139750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Муниципальный долг </a:t>
            </a:r>
            <a:r>
              <a:rPr lang="ru-RU" sz="2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Чернянского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района в 2024 году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r>
              <a:rPr lang="ru-RU" sz="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50787488"/>
              </p:ext>
            </p:extLst>
          </p:nvPr>
        </p:nvGraphicFramePr>
        <p:xfrm>
          <a:off x="260648" y="1930400"/>
          <a:ext cx="5976664" cy="331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391"/>
                <a:gridCol w="3263017"/>
                <a:gridCol w="1080120"/>
                <a:gridCol w="1224136"/>
              </a:tblGrid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№п/п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долгового обязательства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smtClean="0"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Объем муниципального долга,</a:t>
                      </a:r>
                      <a:r>
                        <a:rPr lang="ru-RU" sz="1400" baseline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всего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Ценные бумаги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Банковские</a:t>
                      </a:r>
                      <a:r>
                        <a:rPr lang="ru-RU" sz="1400" baseline="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кредиты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Бюджетные кредиты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Государственные гарантии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endParaRPr lang="ru-RU" sz="140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 в доходах бюджета без учета безвозмездных поступлений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solidFill>
                          <a:schemeClr val="bg1">
                            <a:lumMod val="8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3366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9457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260648" y="395536"/>
            <a:ext cx="6074960" cy="8208912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средства финансовой помощи (субсидии, дотации, субвенции и иные межбюджетные  трансферты), передаваемые одним бюджетом другому бюджету на безвозмездной и безвозвратной основах.</a:t>
            </a:r>
          </a:p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Налоговые доходы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налоги, уплачиваемые в бюджет гражданами, организациями, органами государственной власти, органами местного самоуправления. Налоги бывают федеральными, региональными и местными.</a:t>
            </a:r>
          </a:p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Неналоговые доходы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доходы  от -использования и реализации имущества, находящегося в муниципальной собственности;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штрафные санкции;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доходы от оказания платных услуг (работ) и компенсации затрат бюджета.</a:t>
            </a:r>
          </a:p>
          <a:p>
            <a:pPr algn="just">
              <a:buNone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Профицит бюджета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сумма,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которую</a:t>
            </a:r>
          </a:p>
          <a:p>
            <a:pPr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бюджета превышают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расходы бюджета в определенный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период.</a:t>
            </a:r>
          </a:p>
          <a:p>
            <a:pPr algn="just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997" y="6588232"/>
            <a:ext cx="3084959" cy="2352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571030" y="1240193"/>
            <a:ext cx="5858366" cy="629920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денежные средства, выплачиваемые из бюджета в целях обеспечения задач и функций государства и местного самоуправления.</a:t>
            </a:r>
          </a:p>
          <a:p>
            <a:pPr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Субвенции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– средства, предоставляемые из вышестоящего бюджета нижестоящему бюджету  в целях финансирования расходов, возникших при выполнении отдельных полномочий, переданных на осуществление органам местного самоуправления.</a:t>
            </a:r>
          </a:p>
          <a:p>
            <a:pPr>
              <a:buNone/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– средства, предоставляемые из бюджета одного уровня бюджету другого уровня на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расходных обязательств, возникающих при выполнении полномочий органов государственной власти и местного самоуправления.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860" y="179512"/>
            <a:ext cx="5829300" cy="679541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ПОЛОЖЕНИЯ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45232" y="854720"/>
            <a:ext cx="6192688" cy="8109768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Бюджетная система Российской Федерации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– это совокупность трех уровней бюджетов, основанная на экономических отношениях и государственном устройстве Российской Федерации, регулируемая законодательством РФ</a:t>
            </a:r>
          </a:p>
          <a:p>
            <a:pPr algn="just"/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7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7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Финансовые органы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– Министерство финансов Российской Федерации, </a:t>
            </a:r>
          </a:p>
          <a:p>
            <a:pPr algn="r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органы исполнительной власти субъектов Российской Федерации, осуществляющие составление и организацию исполнения бюджетов субъектов Российской Федерации (финансовые органы субъектов Российской Федерации), </a:t>
            </a:r>
          </a:p>
          <a:p>
            <a:pPr algn="r"/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органы (должностные лица) местных администраций муниципальных образований, осуществляющие составление и организацию исполнения местных бюджетов (финансовые органы муниципальных образований)</a:t>
            </a:r>
          </a:p>
          <a:p>
            <a:pPr algn="r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Сводная бюджетная роспись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– документ, который составляется и ведется финансовым органом в соответствии с Бюджетным Кодексом в целях организации исполнения бюджета по расходам бюджета и источникам финансирования дефицита бюджета</a:t>
            </a:r>
          </a:p>
          <a:p>
            <a:pPr algn="r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Бюджетные ассигнования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– предельный объем денежных средств, предусмотренных в соответствующем финансовом году для исполнения бюджетных обязательств</a:t>
            </a:r>
          </a:p>
          <a:p>
            <a:pPr algn="r"/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Бюджетные обязательства 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– расходные обязательства, подлежащие исполнению в соответствующем финансовом году</a:t>
            </a: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1340770" y="2065279"/>
            <a:ext cx="4608512" cy="418492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Федеральный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225433" y="2549235"/>
            <a:ext cx="4032448" cy="388404"/>
          </a:xfrm>
          <a:prstGeom prst="flowChartAlternateProcess">
            <a:avLst/>
          </a:prstGeom>
          <a:solidFill>
            <a:srgbClr val="33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Региональный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429001" y="3109432"/>
            <a:ext cx="3096344" cy="335240"/>
          </a:xfrm>
          <a:prstGeom prst="flowChartAlternateProcess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Местный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59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660" y="107505"/>
            <a:ext cx="6858000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СОСТАВНЫЕ ЧАСТИ БЮДЖЕТА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4704" y="889056"/>
            <a:ext cx="4968552" cy="72008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поступающие в бюджет денежные средства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204865" y="611560"/>
            <a:ext cx="2088232" cy="432048"/>
          </a:xfrm>
          <a:prstGeom prst="flowChartAlternateProcess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бюджета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64704" y="2110624"/>
            <a:ext cx="4968552" cy="637376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выплачиваемые из бюджета денежные средства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249097" y="1819368"/>
            <a:ext cx="2088232" cy="576064"/>
          </a:xfrm>
          <a:prstGeom prst="flowChartAlternateProces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Расходы бюджета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08936" y="3176816"/>
            <a:ext cx="4968552" cy="576064"/>
          </a:xfrm>
          <a:prstGeom prst="rect">
            <a:avLst/>
          </a:prstGeom>
          <a:solidFill>
            <a:schemeClr val="tx2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превышение расходов бюджета над его доходами</a:t>
            </a:r>
            <a:endParaRPr lang="ru-RU" sz="1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2233857" y="2888784"/>
            <a:ext cx="2088232" cy="57606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Дефицит бюджета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08936" y="4240480"/>
            <a:ext cx="4968552" cy="60885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sz="1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превышение доходов бюджета над его расходами</a:t>
            </a:r>
            <a:endParaRPr lang="ru-RU" sz="1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2259009" y="3923928"/>
            <a:ext cx="2088232" cy="576064"/>
          </a:xfrm>
          <a:prstGeom prst="flowChartAlternateProcess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Профицит бюджета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6848" y="4921932"/>
            <a:ext cx="5976664" cy="740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 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денежные средства, перечисляемые из одного бюджета бюджетной системы Российской Федерации другому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6632" y="5676295"/>
            <a:ext cx="6552728" cy="321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algn="ctr"/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межбюджетных трансфертов</a:t>
            </a:r>
          </a:p>
          <a:p>
            <a:pPr algn="ctr"/>
            <a:r>
              <a:rPr lang="ru-RU" sz="1600" dirty="0" smtClean="0">
                <a:solidFill>
                  <a:srgbClr val="920000"/>
                </a:solidFill>
                <a:latin typeface="Times New Roman" pitchFamily="18" charset="0"/>
                <a:cs typeface="Times New Roman" pitchFamily="18" charset="0"/>
              </a:rPr>
              <a:t>----------Дотации</a:t>
            </a:r>
          </a:p>
          <a:p>
            <a:pPr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---------Субсидии</a:t>
            </a:r>
          </a:p>
          <a:p>
            <a:pPr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---------Субвенции</a:t>
            </a:r>
            <a:endParaRPr lang="ru-RU" sz="16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6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b="1" dirty="0" smtClean="0">
                <a:solidFill>
                  <a:srgbClr val="69646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Определение</a:t>
            </a:r>
            <a:endParaRPr lang="ru-RU" sz="1600" b="1" dirty="0">
              <a:solidFill>
                <a:srgbClr val="69646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600" dirty="0" smtClean="0">
              <a:solidFill>
                <a:srgbClr val="696464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Предоставляются </a:t>
            </a:r>
            <a:r>
              <a:rPr lang="ru-RU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определения </a:t>
            </a:r>
          </a:p>
          <a:p>
            <a:pPr lvl="0" algn="ctr"/>
            <a:r>
              <a:rPr lang="ru-RU" sz="16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конкретной цели их </a:t>
            </a:r>
          </a:p>
          <a:p>
            <a:pPr algn="ctr"/>
            <a:r>
              <a:rPr lang="ru-RU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использования</a:t>
            </a:r>
          </a:p>
          <a:p>
            <a:pPr algn="ctr"/>
            <a:r>
              <a:rPr lang="ru-RU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Предоставляются на условиях долевого </a:t>
            </a:r>
            <a:r>
              <a:rPr lang="ru-RU" sz="1600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расходов других бюджетов</a:t>
            </a:r>
          </a:p>
          <a:p>
            <a:pPr algn="ctr"/>
            <a:r>
              <a:rPr lang="ru-RU" sz="16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Предоставляются на финансирование «переданных»  другим публично-правовым образованиям полномочий</a:t>
            </a:r>
            <a:endParaRPr lang="ru-RU" sz="1600" i="1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34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12559</TotalTime>
  <Words>5172</Words>
  <Application>Microsoft Office PowerPoint</Application>
  <PresentationFormat>Экран (4:3)</PresentationFormat>
  <Paragraphs>944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Справедливость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ПОЛОЖЕНИЯ</vt:lpstr>
      <vt:lpstr>   СОСТАВНЫЕ ЧАСТИ БЮДЖЕТА</vt:lpstr>
      <vt:lpstr>КАКИЕ БЫВАЮТ БЮДЖЕТЫ</vt:lpstr>
      <vt:lpstr>БЮДЖЕТНАЯ СИСТЕМА ЧЕРНЯНСКОГО РАЙОНА</vt:lpstr>
      <vt:lpstr>ФИЗИЧЕСКИЕ ЛИЦА-НАЛОГОПЛАТЕЛЬЩИКИ</vt:lpstr>
      <vt:lpstr>Презентация PowerPoint</vt:lpstr>
      <vt:lpstr>Основные задачи налоговой, бюджетной и долговой политики Чернянского района за 2024 год</vt:lpstr>
      <vt:lpstr>Презентация PowerPoint</vt:lpstr>
      <vt:lpstr>Презентация PowerPoint</vt:lpstr>
      <vt:lpstr>Поступление доходов в бюджет Чернянского района в 2023 году </vt:lpstr>
      <vt:lpstr>Презентация PowerPoint</vt:lpstr>
      <vt:lpstr>Презентация PowerPoint</vt:lpstr>
      <vt:lpstr>Презентация PowerPoint</vt:lpstr>
      <vt:lpstr>Из какого бюджета происходит финансирование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 программа Чернянского района «Обеспечение безопасности жизнедеятельности населения и территорий Чернянского района Белгородской области »</vt:lpstr>
      <vt:lpstr>Муниципальная  программа Чернянского района «Развитие экономического потенциала и формирование благоприятного предпринимательского климата в Чернянском районе Белгородской области 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Муниципальная  программа Чернянского района «Формирование современной городской среды на территории Чернянского района »</vt:lpstr>
      <vt:lpstr>Муниципальная  программа Чернянского района «Развитие кадровой политики Чернянского района Белгородской области »</vt:lpstr>
      <vt:lpstr>Муниципальная  программа Чернянского района «Развитие общественного самоуправления на территории Чернянского района »</vt:lpstr>
      <vt:lpstr>Презентация PowerPoint</vt:lpstr>
      <vt:lpstr>  Муниципальный долг Чернянского района в 2024 году                                                        тыс. рублей</vt:lpstr>
    </vt:vector>
  </TitlesOfParts>
  <Company>UPRFIN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Борох Оксана Николаевна</dc:creator>
  <cp:lastModifiedBy>Анна Потапова</cp:lastModifiedBy>
  <cp:revision>1383</cp:revision>
  <cp:lastPrinted>2025-01-20T07:12:51Z</cp:lastPrinted>
  <dcterms:created xsi:type="dcterms:W3CDTF">2013-12-18T08:51:47Z</dcterms:created>
  <dcterms:modified xsi:type="dcterms:W3CDTF">2025-01-31T12:51:40Z</dcterms:modified>
</cp:coreProperties>
</file>