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3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4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5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6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7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8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9.xml" ContentType="application/vnd.openxmlformats-officedocument.theme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10.xml" ContentType="application/vnd.openxmlformats-officedocument.theme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5" r:id="rId1"/>
    <p:sldMasterId id="2147483927" r:id="rId2"/>
    <p:sldMasterId id="2147483951" r:id="rId3"/>
    <p:sldMasterId id="2147483975" r:id="rId4"/>
    <p:sldMasterId id="2147483999" r:id="rId5"/>
    <p:sldMasterId id="2147484023" r:id="rId6"/>
    <p:sldMasterId id="2147484047" r:id="rId7"/>
    <p:sldMasterId id="2147484071" r:id="rId8"/>
    <p:sldMasterId id="2147484095" r:id="rId9"/>
    <p:sldMasterId id="2147484119" r:id="rId10"/>
    <p:sldMasterId id="2147484143" r:id="rId11"/>
  </p:sldMasterIdLst>
  <p:notesMasterIdLst>
    <p:notesMasterId r:id="rId41"/>
  </p:notesMasterIdLst>
  <p:sldIdLst>
    <p:sldId id="256" r:id="rId12"/>
    <p:sldId id="258" r:id="rId13"/>
    <p:sldId id="265" r:id="rId14"/>
    <p:sldId id="264" r:id="rId15"/>
    <p:sldId id="263" r:id="rId16"/>
    <p:sldId id="293" r:id="rId17"/>
    <p:sldId id="291" r:id="rId18"/>
    <p:sldId id="296" r:id="rId19"/>
    <p:sldId id="297" r:id="rId20"/>
    <p:sldId id="261" r:id="rId21"/>
    <p:sldId id="268" r:id="rId22"/>
    <p:sldId id="295" r:id="rId23"/>
    <p:sldId id="292" r:id="rId24"/>
    <p:sldId id="288" r:id="rId25"/>
    <p:sldId id="298" r:id="rId26"/>
    <p:sldId id="277" r:id="rId27"/>
    <p:sldId id="281" r:id="rId28"/>
    <p:sldId id="294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285" r:id="rId37"/>
    <p:sldId id="275" r:id="rId38"/>
    <p:sldId id="274" r:id="rId39"/>
    <p:sldId id="260" r:id="rId4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DBB3A0C-A1B7-43E8-88FB-02DAB8722BBC}">
          <p14:sldIdLst>
            <p14:sldId id="256"/>
            <p14:sldId id="258"/>
            <p14:sldId id="265"/>
            <p14:sldId id="264"/>
            <p14:sldId id="263"/>
            <p14:sldId id="293"/>
            <p14:sldId id="291"/>
            <p14:sldId id="296"/>
            <p14:sldId id="297"/>
            <p14:sldId id="261"/>
            <p14:sldId id="268"/>
            <p14:sldId id="295"/>
            <p14:sldId id="292"/>
            <p14:sldId id="288"/>
            <p14:sldId id="298"/>
            <p14:sldId id="277"/>
            <p14:sldId id="281"/>
            <p14:sldId id="294"/>
            <p14:sldId id="299"/>
            <p14:sldId id="300"/>
            <p14:sldId id="301"/>
            <p14:sldId id="302"/>
            <p14:sldId id="303"/>
            <p14:sldId id="304"/>
            <p14:sldId id="305"/>
          </p14:sldIdLst>
        </p14:section>
        <p14:section name="Раздел без заголовка" id="{CE5968DE-0BA1-489B-A572-AB6462AFC5FF}">
          <p14:sldIdLst>
            <p14:sldId id="285"/>
            <p14:sldId id="275"/>
            <p14:sldId id="274"/>
            <p14:sldId id="26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49" autoAdjust="0"/>
  </p:normalViewPr>
  <p:slideViewPr>
    <p:cSldViewPr snapToGrid="0" showGuides="1">
      <p:cViewPr>
        <p:scale>
          <a:sx n="70" d="100"/>
          <a:sy n="70" d="100"/>
        </p:scale>
        <p:origin x="-720" y="-12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Госпошлина</c:v>
                </c:pt>
                <c:pt idx="1">
                  <c:v>ЕСХН</c:v>
                </c:pt>
                <c:pt idx="2">
                  <c:v>Патент</c:v>
                </c:pt>
                <c:pt idx="3">
                  <c:v>Акцизы</c:v>
                </c:pt>
                <c:pt idx="4">
                  <c:v>НДФД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0.60000000000000064</c:v>
                </c:pt>
                <c:pt idx="1">
                  <c:v>0.70000000000000062</c:v>
                </c:pt>
                <c:pt idx="2">
                  <c:v>1.9</c:v>
                </c:pt>
                <c:pt idx="3">
                  <c:v>2.2999999999999998</c:v>
                </c:pt>
                <c:pt idx="4">
                  <c:v>86.2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7599488"/>
        <c:axId val="131413120"/>
      </c:barChart>
      <c:catAx>
        <c:axId val="1675994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31413120"/>
        <c:crosses val="autoZero"/>
        <c:auto val="1"/>
        <c:lblAlgn val="ctr"/>
        <c:lblOffset val="100"/>
        <c:noMultiLvlLbl val="0"/>
      </c:catAx>
      <c:valAx>
        <c:axId val="1314131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67599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 b="1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Аренда земли</c:v>
                </c:pt>
                <c:pt idx="1">
                  <c:v>Аренда имущества</c:v>
                </c:pt>
                <c:pt idx="2">
                  <c:v>Продажа земли</c:v>
                </c:pt>
                <c:pt idx="3">
                  <c:v>Негативка</c:v>
                </c:pt>
                <c:pt idx="4">
                  <c:v>Платные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7.7</c:v>
                </c:pt>
                <c:pt idx="1">
                  <c:v>0.2</c:v>
                </c:pt>
                <c:pt idx="2">
                  <c:v>4.0000000000000022E-2</c:v>
                </c:pt>
                <c:pt idx="3">
                  <c:v>8.0000000000000043E-2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817855985125106"/>
          <c:y val="4.8269923157591717E-2"/>
          <c:w val="0.33240212358636584"/>
          <c:h val="0.9517300768424086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419398967759067E-2"/>
          <c:y val="0.17167959913470188"/>
          <c:w val="0.8469228199749097"/>
          <c:h val="0.82832040086529801"/>
        </c:manualLayout>
      </c:layout>
      <c:pie3DChart>
        <c:varyColors val="1"/>
        <c:ser>
          <c:idx val="0"/>
          <c:order val="0"/>
          <c:tx>
            <c:strRef>
              <c:f>Лист1!$B$1:$B$1</c:f>
              <c:strCache>
                <c:ptCount val="1"/>
                <c:pt idx="0">
                  <c:v>Сумма</c:v>
                </c:pt>
              </c:strCache>
            </c:strRef>
          </c:tx>
          <c:explosion val="25"/>
          <c:dPt>
            <c:idx val="4"/>
            <c:bubble3D val="0"/>
            <c:explosion val="29"/>
          </c:dPt>
          <c:dPt>
            <c:idx val="8"/>
            <c:bubble3D val="0"/>
            <c:explosion val="0"/>
          </c:dPt>
          <c:dLbls>
            <c:dLbl>
              <c:idx val="0"/>
              <c:layout>
                <c:manualLayout>
                  <c:x val="-0.16873133003049115"/>
                  <c:y val="-0.1410488547177237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5.2219888218443103E-2"/>
                  <c:y val="-0.1685040976603174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9.3325793966097192E-2"/>
                  <c:y val="-5.491872946511364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20693860880287282"/>
                  <c:y val="1.423752123795215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"/>
                  <c:y val="0.1420820500684132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42609616279644524"/>
                  <c:y val="-0.113417920477962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3.1106311555199294E-2"/>
                  <c:y val="5.2136887150508182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4015582054512141"/>
                  <c:y val="-2.734283261957859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21991406978277891"/>
                  <c:y val="-8.806564912266856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2604512460573292"/>
                  <c:y val="-5.2046185343498814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9.4343735979175475E-4"/>
                  <c:y val="-3.470718889974484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1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Лист1!$B$2:$B$11</c:f>
              <c:numCache>
                <c:formatCode>#,##0.00</c:formatCode>
                <c:ptCount val="10"/>
                <c:pt idx="0">
                  <c:v>225545.7</c:v>
                </c:pt>
                <c:pt idx="1">
                  <c:v>20593</c:v>
                </c:pt>
                <c:pt idx="2">
                  <c:v>42257</c:v>
                </c:pt>
                <c:pt idx="3">
                  <c:v>65230.7</c:v>
                </c:pt>
                <c:pt idx="4">
                  <c:v>1248</c:v>
                </c:pt>
                <c:pt idx="5">
                  <c:v>1047718.3</c:v>
                </c:pt>
                <c:pt idx="6">
                  <c:v>244652</c:v>
                </c:pt>
                <c:pt idx="7">
                  <c:v>331261.59999999998</c:v>
                </c:pt>
                <c:pt idx="8">
                  <c:v>170348</c:v>
                </c:pt>
                <c:pt idx="9">
                  <c:v>1000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 cmpd="dbl"/>
    <a:effectLst>
      <a:outerShdw dist="50800" sx="1000" sy="1000" algn="ctr" rotWithShape="0">
        <a:schemeClr val="accent6">
          <a:lumMod val="20000"/>
          <a:lumOff val="80000"/>
        </a:schemeClr>
      </a:outerShdw>
    </a:effectLst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9657147395621878"/>
          <c:y val="4.1666666666666664E-2"/>
          <c:w val="0.60342852604378217"/>
          <c:h val="0.8657407407407407"/>
        </c:manualLayout>
      </c:layout>
      <c:pie3DChart>
        <c:varyColors val="1"/>
        <c:ser>
          <c:idx val="0"/>
          <c:order val="0"/>
          <c:cat>
            <c:strRef>
              <c:f>Лист2!$A$7:$A$8</c:f>
              <c:strCache>
                <c:ptCount val="2"/>
                <c:pt idx="0">
                  <c:v>акцизы на нефтепродукты</c:v>
                </c:pt>
                <c:pt idx="1">
                  <c:v>собственные доходные источники местных бюджетов</c:v>
                </c:pt>
              </c:strCache>
            </c:strRef>
          </c:cat>
          <c:val>
            <c:numRef>
              <c:f>Лист2!$B$7:$B$8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D5-440C-88A0-0B7932F62225}"/>
            </c:ext>
          </c:extLst>
        </c:ser>
        <c:ser>
          <c:idx val="1"/>
          <c:order val="1"/>
          <c:spPr>
            <a:solidFill>
              <a:schemeClr val="accent3">
                <a:lumMod val="75000"/>
              </a:schemeClr>
            </a:solidFill>
          </c:spPr>
          <c:explosion val="13"/>
          <c:dPt>
            <c:idx val="0"/>
            <c:bubble3D val="0"/>
            <c:explosion val="4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0D5-440C-88A0-0B7932F62225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0D5-440C-88A0-0B7932F62225}"/>
              </c:ext>
            </c:extLst>
          </c:dPt>
          <c:dLbls>
            <c:dLbl>
              <c:idx val="0"/>
              <c:layout>
                <c:manualLayout>
                  <c:x val="-0.18620370686921242"/>
                  <c:y val="-3.677602799650044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060295063075923"/>
                      <c:h val="0.135416666666666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0D5-440C-88A0-0B7932F62225}"/>
                </c:ext>
              </c:extLst>
            </c:dLbl>
            <c:dLbl>
              <c:idx val="2"/>
              <c:layout>
                <c:manualLayout>
                  <c:x val="9.8857164934083669E-2"/>
                  <c:y val="-0.142675707203266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0D5-440C-88A0-0B7932F62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Лист2!$A$7:$A$8</c:f>
              <c:strCache>
                <c:ptCount val="2"/>
                <c:pt idx="0">
                  <c:v>акцизы на нефтепродукты</c:v>
                </c:pt>
                <c:pt idx="1">
                  <c:v>собственные доходные источники местных бюджетов</c:v>
                </c:pt>
              </c:strCache>
            </c:strRef>
          </c:cat>
          <c:val>
            <c:numRef>
              <c:f>Лист2!$C$7:$C$8</c:f>
              <c:numCache>
                <c:formatCode>0.00%</c:formatCode>
                <c:ptCount val="2"/>
                <c:pt idx="0">
                  <c:v>0.76100000000000045</c:v>
                </c:pt>
                <c:pt idx="1">
                  <c:v>0.2390000000000001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0D5-440C-88A0-0B7932F622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15884676415383051"/>
          <c:y val="0.14752114319043474"/>
          <c:w val="0.33347397456283828"/>
          <c:h val="0.542920312044328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DB26F0-5442-445C-BF27-4FA7AF71C291}" type="doc">
      <dgm:prSet loTypeId="urn:microsoft.com/office/officeart/2005/8/layout/radial5" loCatId="cycle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244E06B9-019D-4DCA-A324-9D875B560FB1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Бюджет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9D56FE7-04B8-4D68-A910-338E338F9045}" type="parTrans" cxnId="{62ACD3C0-1B51-4E68-9242-BB2E82027B34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B1A56206-7591-46C6-9A51-C63AB3D61609}" type="sibTrans" cxnId="{62ACD3C0-1B51-4E68-9242-BB2E82027B34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08EF1948-F1D4-41B7-BD70-60FF986BF19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ДОХОДЫ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(поступление денежных средств)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8CBAA97-D2AC-4DC3-8A5C-6A632ED26FFB}" type="parTrans" cxnId="{2E1E8F12-3E40-4897-87AF-8314F78851CD}">
      <dgm:prSet custT="1"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37637130-64B2-4FE2-A0DB-43C9A3E016EA}" type="sibTrans" cxnId="{2E1E8F12-3E40-4897-87AF-8314F78851CD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F662A6F3-3202-435C-ADD0-29F3B65C5C94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(выплаты из бюджета)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A1C9546-9359-40AD-AA1C-08EE96DA3AFD}" type="parTrans" cxnId="{CEC58B24-EA7D-47F1-B11C-6E3E8FBAB269}">
      <dgm:prSet custT="1"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FA4D4C0F-ADD8-41FA-98FD-328F24062BE6}" type="sibTrans" cxnId="{CEC58B24-EA7D-47F1-B11C-6E3E8FBAB269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3A3AD58A-02E3-4553-8D22-D16D0BD22EFB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ИСТОЧНИКИ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финансирования дефицита бюджета (займы, кредиты, иные)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75677E6-DF21-4943-B533-E9FE58BEC844}" type="parTrans" cxnId="{2D9EFE2F-72B4-47EE-A2EF-3E389C832D85}">
      <dgm:prSet custT="1"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FB2F8ECA-FCE3-427C-8047-F6FF7D417377}" type="sibTrans" cxnId="{2D9EFE2F-72B4-47EE-A2EF-3E389C832D85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0DC8FA89-4CF7-46BB-A7E4-DE7522276B43}" type="pres">
      <dgm:prSet presAssocID="{5BDB26F0-5442-445C-BF27-4FA7AF71C29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6B432C-EB16-4962-8025-9E6183083000}" type="pres">
      <dgm:prSet presAssocID="{244E06B9-019D-4DCA-A324-9D875B560FB1}" presName="centerShape" presStyleLbl="node0" presStyleIdx="0" presStyleCnt="1"/>
      <dgm:spPr/>
      <dgm:t>
        <a:bodyPr/>
        <a:lstStyle/>
        <a:p>
          <a:endParaRPr lang="ru-RU"/>
        </a:p>
      </dgm:t>
    </dgm:pt>
    <dgm:pt modelId="{140FA116-B10B-4C22-A3BC-0CE600B253F9}" type="pres">
      <dgm:prSet presAssocID="{98CBAA97-D2AC-4DC3-8A5C-6A632ED26FFB}" presName="parTrans" presStyleLbl="sibTrans2D1" presStyleIdx="0" presStyleCnt="3"/>
      <dgm:spPr/>
      <dgm:t>
        <a:bodyPr/>
        <a:lstStyle/>
        <a:p>
          <a:endParaRPr lang="ru-RU"/>
        </a:p>
      </dgm:t>
    </dgm:pt>
    <dgm:pt modelId="{CD682D15-A591-45F4-8524-7D2CE2C4DA9B}" type="pres">
      <dgm:prSet presAssocID="{98CBAA97-D2AC-4DC3-8A5C-6A632ED26FFB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51AD9C2-5F1C-48EC-ACA7-6A5549D47B3A}" type="pres">
      <dgm:prSet presAssocID="{08EF1948-F1D4-41B7-BD70-60FF986BF190}" presName="node" presStyleLbl="node1" presStyleIdx="0" presStyleCnt="3" custScaleX="122541" custScaleY="120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BEDC0-A5FE-4923-81EF-1D64FFE6A6DD}" type="pres">
      <dgm:prSet presAssocID="{DA1C9546-9359-40AD-AA1C-08EE96DA3AFD}" presName="parTrans" presStyleLbl="sibTrans2D1" presStyleIdx="1" presStyleCnt="3"/>
      <dgm:spPr/>
      <dgm:t>
        <a:bodyPr/>
        <a:lstStyle/>
        <a:p>
          <a:endParaRPr lang="ru-RU"/>
        </a:p>
      </dgm:t>
    </dgm:pt>
    <dgm:pt modelId="{CA39D21C-C76D-4B08-AAC4-ECBD3C252325}" type="pres">
      <dgm:prSet presAssocID="{DA1C9546-9359-40AD-AA1C-08EE96DA3AF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921CB84C-1934-4279-8F2D-4B4F6EF63E40}" type="pres">
      <dgm:prSet presAssocID="{F662A6F3-3202-435C-ADD0-29F3B65C5C94}" presName="node" presStyleLbl="node1" presStyleIdx="1" presStyleCnt="3" custScaleX="117718" custScaleY="107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055FD-8783-425B-987B-D8CD6F6DBEE5}" type="pres">
      <dgm:prSet presAssocID="{875677E6-DF21-4943-B533-E9FE58BEC844}" presName="parTrans" presStyleLbl="sibTrans2D1" presStyleIdx="2" presStyleCnt="3"/>
      <dgm:spPr/>
      <dgm:t>
        <a:bodyPr/>
        <a:lstStyle/>
        <a:p>
          <a:endParaRPr lang="ru-RU"/>
        </a:p>
      </dgm:t>
    </dgm:pt>
    <dgm:pt modelId="{18165D36-DC09-427E-BBA8-FB56C1F6D514}" type="pres">
      <dgm:prSet presAssocID="{875677E6-DF21-4943-B533-E9FE58BEC844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9C052AB5-4126-4ECA-98D9-759A3690C3BF}" type="pres">
      <dgm:prSet presAssocID="{3A3AD58A-02E3-4553-8D22-D16D0BD22EFB}" presName="node" presStyleLbl="node1" presStyleIdx="2" presStyleCnt="3" custScaleX="115054" custScaleY="112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AB944C-DDCD-431C-B22E-E51BA8F994F2}" type="presOf" srcId="{DA1C9546-9359-40AD-AA1C-08EE96DA3AFD}" destId="{CA39D21C-C76D-4B08-AAC4-ECBD3C252325}" srcOrd="1" destOrd="0" presId="urn:microsoft.com/office/officeart/2005/8/layout/radial5"/>
    <dgm:cxn modelId="{15F6700A-3634-4DA3-8111-EF5066083F7A}" type="presOf" srcId="{F662A6F3-3202-435C-ADD0-29F3B65C5C94}" destId="{921CB84C-1934-4279-8F2D-4B4F6EF63E40}" srcOrd="0" destOrd="0" presId="urn:microsoft.com/office/officeart/2005/8/layout/radial5"/>
    <dgm:cxn modelId="{2E1E8F12-3E40-4897-87AF-8314F78851CD}" srcId="{244E06B9-019D-4DCA-A324-9D875B560FB1}" destId="{08EF1948-F1D4-41B7-BD70-60FF986BF190}" srcOrd="0" destOrd="0" parTransId="{98CBAA97-D2AC-4DC3-8A5C-6A632ED26FFB}" sibTransId="{37637130-64B2-4FE2-A0DB-43C9A3E016EA}"/>
    <dgm:cxn modelId="{AC477589-DD75-46A5-99D8-B20AB204FC83}" type="presOf" srcId="{DA1C9546-9359-40AD-AA1C-08EE96DA3AFD}" destId="{6FBBEDC0-A5FE-4923-81EF-1D64FFE6A6DD}" srcOrd="0" destOrd="0" presId="urn:microsoft.com/office/officeart/2005/8/layout/radial5"/>
    <dgm:cxn modelId="{CEC58B24-EA7D-47F1-B11C-6E3E8FBAB269}" srcId="{244E06B9-019D-4DCA-A324-9D875B560FB1}" destId="{F662A6F3-3202-435C-ADD0-29F3B65C5C94}" srcOrd="1" destOrd="0" parTransId="{DA1C9546-9359-40AD-AA1C-08EE96DA3AFD}" sibTransId="{FA4D4C0F-ADD8-41FA-98FD-328F24062BE6}"/>
    <dgm:cxn modelId="{62ACD3C0-1B51-4E68-9242-BB2E82027B34}" srcId="{5BDB26F0-5442-445C-BF27-4FA7AF71C291}" destId="{244E06B9-019D-4DCA-A324-9D875B560FB1}" srcOrd="0" destOrd="0" parTransId="{E9D56FE7-04B8-4D68-A910-338E338F9045}" sibTransId="{B1A56206-7591-46C6-9A51-C63AB3D61609}"/>
    <dgm:cxn modelId="{CD7298AE-7823-4D01-BAAA-1459685D31F3}" type="presOf" srcId="{244E06B9-019D-4DCA-A324-9D875B560FB1}" destId="{E76B432C-EB16-4962-8025-9E6183083000}" srcOrd="0" destOrd="0" presId="urn:microsoft.com/office/officeart/2005/8/layout/radial5"/>
    <dgm:cxn modelId="{2D9EFE2F-72B4-47EE-A2EF-3E389C832D85}" srcId="{244E06B9-019D-4DCA-A324-9D875B560FB1}" destId="{3A3AD58A-02E3-4553-8D22-D16D0BD22EFB}" srcOrd="2" destOrd="0" parTransId="{875677E6-DF21-4943-B533-E9FE58BEC844}" sibTransId="{FB2F8ECA-FCE3-427C-8047-F6FF7D417377}"/>
    <dgm:cxn modelId="{26078307-75C6-442D-AF42-9FB7A5643EAC}" type="presOf" srcId="{98CBAA97-D2AC-4DC3-8A5C-6A632ED26FFB}" destId="{CD682D15-A591-45F4-8524-7D2CE2C4DA9B}" srcOrd="1" destOrd="0" presId="urn:microsoft.com/office/officeart/2005/8/layout/radial5"/>
    <dgm:cxn modelId="{3E7461AD-4089-40E6-9124-6C4E7B51B4A3}" type="presOf" srcId="{5BDB26F0-5442-445C-BF27-4FA7AF71C291}" destId="{0DC8FA89-4CF7-46BB-A7E4-DE7522276B43}" srcOrd="0" destOrd="0" presId="urn:microsoft.com/office/officeart/2005/8/layout/radial5"/>
    <dgm:cxn modelId="{C682EE44-D204-4102-A66E-6C53D1D9E9AA}" type="presOf" srcId="{875677E6-DF21-4943-B533-E9FE58BEC844}" destId="{18165D36-DC09-427E-BBA8-FB56C1F6D514}" srcOrd="1" destOrd="0" presId="urn:microsoft.com/office/officeart/2005/8/layout/radial5"/>
    <dgm:cxn modelId="{562E21AF-9392-4B7C-9C91-9131255BB699}" type="presOf" srcId="{08EF1948-F1D4-41B7-BD70-60FF986BF190}" destId="{F51AD9C2-5F1C-48EC-ACA7-6A5549D47B3A}" srcOrd="0" destOrd="0" presId="urn:microsoft.com/office/officeart/2005/8/layout/radial5"/>
    <dgm:cxn modelId="{1C6AC6BF-CE11-4918-8E84-B74E1A19B392}" type="presOf" srcId="{98CBAA97-D2AC-4DC3-8A5C-6A632ED26FFB}" destId="{140FA116-B10B-4C22-A3BC-0CE600B253F9}" srcOrd="0" destOrd="0" presId="urn:microsoft.com/office/officeart/2005/8/layout/radial5"/>
    <dgm:cxn modelId="{8989C0C5-D5D4-41AB-8B06-2F8922FAAAA7}" type="presOf" srcId="{875677E6-DF21-4943-B533-E9FE58BEC844}" destId="{D8B055FD-8783-425B-987B-D8CD6F6DBEE5}" srcOrd="0" destOrd="0" presId="urn:microsoft.com/office/officeart/2005/8/layout/radial5"/>
    <dgm:cxn modelId="{54121880-3EB1-41B5-9984-7CBA390FA2CC}" type="presOf" srcId="{3A3AD58A-02E3-4553-8D22-D16D0BD22EFB}" destId="{9C052AB5-4126-4ECA-98D9-759A3690C3BF}" srcOrd="0" destOrd="0" presId="urn:microsoft.com/office/officeart/2005/8/layout/radial5"/>
    <dgm:cxn modelId="{F03ECCB1-D5B1-4DFE-9D2C-30D96901C21A}" type="presParOf" srcId="{0DC8FA89-4CF7-46BB-A7E4-DE7522276B43}" destId="{E76B432C-EB16-4962-8025-9E6183083000}" srcOrd="0" destOrd="0" presId="urn:microsoft.com/office/officeart/2005/8/layout/radial5"/>
    <dgm:cxn modelId="{B6EC5EC2-2107-4753-9B89-5BD50A5EDBE4}" type="presParOf" srcId="{0DC8FA89-4CF7-46BB-A7E4-DE7522276B43}" destId="{140FA116-B10B-4C22-A3BC-0CE600B253F9}" srcOrd="1" destOrd="0" presId="urn:microsoft.com/office/officeart/2005/8/layout/radial5"/>
    <dgm:cxn modelId="{B391D304-FD97-425A-9091-49E4106F77E6}" type="presParOf" srcId="{140FA116-B10B-4C22-A3BC-0CE600B253F9}" destId="{CD682D15-A591-45F4-8524-7D2CE2C4DA9B}" srcOrd="0" destOrd="0" presId="urn:microsoft.com/office/officeart/2005/8/layout/radial5"/>
    <dgm:cxn modelId="{85FF2854-0A46-4EFE-A357-8FA2C2079038}" type="presParOf" srcId="{0DC8FA89-4CF7-46BB-A7E4-DE7522276B43}" destId="{F51AD9C2-5F1C-48EC-ACA7-6A5549D47B3A}" srcOrd="2" destOrd="0" presId="urn:microsoft.com/office/officeart/2005/8/layout/radial5"/>
    <dgm:cxn modelId="{548DBAAC-C219-4744-A9AE-93FB7605F7D9}" type="presParOf" srcId="{0DC8FA89-4CF7-46BB-A7E4-DE7522276B43}" destId="{6FBBEDC0-A5FE-4923-81EF-1D64FFE6A6DD}" srcOrd="3" destOrd="0" presId="urn:microsoft.com/office/officeart/2005/8/layout/radial5"/>
    <dgm:cxn modelId="{8169B1EC-6F50-4385-8546-FB3B07C359EC}" type="presParOf" srcId="{6FBBEDC0-A5FE-4923-81EF-1D64FFE6A6DD}" destId="{CA39D21C-C76D-4B08-AAC4-ECBD3C252325}" srcOrd="0" destOrd="0" presId="urn:microsoft.com/office/officeart/2005/8/layout/radial5"/>
    <dgm:cxn modelId="{898DF639-FF7E-4CB2-B867-4BF5C4DD125B}" type="presParOf" srcId="{0DC8FA89-4CF7-46BB-A7E4-DE7522276B43}" destId="{921CB84C-1934-4279-8F2D-4B4F6EF63E40}" srcOrd="4" destOrd="0" presId="urn:microsoft.com/office/officeart/2005/8/layout/radial5"/>
    <dgm:cxn modelId="{B4AE19B7-BC0D-4CAB-A850-B608A7504FAF}" type="presParOf" srcId="{0DC8FA89-4CF7-46BB-A7E4-DE7522276B43}" destId="{D8B055FD-8783-425B-987B-D8CD6F6DBEE5}" srcOrd="5" destOrd="0" presId="urn:microsoft.com/office/officeart/2005/8/layout/radial5"/>
    <dgm:cxn modelId="{5B5D64BE-97EF-4B29-8251-6319383F3558}" type="presParOf" srcId="{D8B055FD-8783-425B-987B-D8CD6F6DBEE5}" destId="{18165D36-DC09-427E-BBA8-FB56C1F6D514}" srcOrd="0" destOrd="0" presId="urn:microsoft.com/office/officeart/2005/8/layout/radial5"/>
    <dgm:cxn modelId="{45580904-8A09-44BB-8188-02D42D26D262}" type="presParOf" srcId="{0DC8FA89-4CF7-46BB-A7E4-DE7522276B43}" destId="{9C052AB5-4126-4ECA-98D9-759A3690C3BF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6D367A-CB63-4A81-9291-544B4D96772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A2B307-577E-4C5C-A968-0956483DA9F4}">
      <dgm:prSet phldrT="[Текст]" custT="1"/>
      <dgm:spPr>
        <a:noFill/>
        <a:ln>
          <a:solidFill>
            <a:srgbClr val="351805"/>
          </a:solidFill>
        </a:ln>
      </dgm:spPr>
      <dgm:t>
        <a:bodyPr/>
        <a:lstStyle/>
        <a:p>
          <a:r>
            <a:rPr lang="ru-RU" sz="11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Сбор информации в денежном выражении</a:t>
          </a:r>
          <a:endParaRPr lang="ru-RU" sz="11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836E52-B991-4224-8F48-B2A07DE913D7}" type="parTrans" cxnId="{E6A4D382-D550-48A2-9A61-E96A7573EBDB}">
      <dgm:prSet/>
      <dgm:spPr>
        <a:solidFill>
          <a:schemeClr val="accent6">
            <a:lumMod val="50000"/>
          </a:schemeClr>
        </a:solidFill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361F6FDD-BCA9-4047-A8F5-176D7109C527}" type="sibTrans" cxnId="{E6A4D382-D550-48A2-9A61-E96A7573EBDB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B4A0A022-DFB3-45CF-81C3-E60BD8CCD770}">
      <dgm:prSet phldrT="[Текст]" custT="1"/>
      <dgm:spPr>
        <a:noFill/>
        <a:ln>
          <a:solidFill>
            <a:srgbClr val="351805"/>
          </a:solidFill>
        </a:ln>
      </dgm:spPr>
      <dgm:t>
        <a:bodyPr/>
        <a:lstStyle/>
        <a:p>
          <a:r>
            <a:rPr lang="ru-RU" sz="11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Регистрация информации</a:t>
          </a:r>
          <a:endParaRPr lang="ru-RU" sz="11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6168D5-A2EC-48A8-B175-CDA77BFE38F7}" type="parTrans" cxnId="{6B7BFD1C-3EB4-44EB-AE8C-369B218BBA27}">
      <dgm:prSet/>
      <dgm:spPr>
        <a:pattFill prst="pct5">
          <a:fgClr>
            <a:schemeClr val="accent6">
              <a:lumMod val="50000"/>
            </a:schemeClr>
          </a:fgClr>
          <a:bgClr>
            <a:schemeClr val="bg1"/>
          </a:bgClr>
        </a:pattFill>
        <a:ln w="12700" cmpd="sng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CA96F039-7FB4-44D9-998B-6BC61F77ECE3}" type="sibTrans" cxnId="{6B7BFD1C-3EB4-44EB-AE8C-369B218BBA27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65BBFBB8-4856-4063-9169-5D9E0E9B8702}">
      <dgm:prSet phldrT="[Текст]" custT="1"/>
      <dgm:spPr>
        <a:noFill/>
        <a:ln>
          <a:solidFill>
            <a:srgbClr val="351805"/>
          </a:solidFill>
        </a:ln>
      </dgm:spPr>
      <dgm:t>
        <a:bodyPr/>
        <a:lstStyle/>
        <a:p>
          <a:r>
            <a:rPr lang="ru-RU" sz="11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Обобщение информации в денежном выражении о состоянии финансовых и нефинансовых активов и обязательств</a:t>
          </a:r>
          <a:endParaRPr lang="ru-RU" sz="11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3FDEFE-E666-4498-9F49-0658F505F79C}" type="parTrans" cxnId="{969DC1F1-4401-44C6-97D7-7B17C613AAEE}">
      <dgm:prSet/>
      <dgm:spPr>
        <a:pattFill prst="pct5">
          <a:fgClr>
            <a:schemeClr val="accent6">
              <a:lumMod val="50000"/>
            </a:schemeClr>
          </a:fgClr>
          <a:bgClr>
            <a:schemeClr val="bg1"/>
          </a:bgClr>
        </a:pattFill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CC8451D9-1EF9-411A-B460-A51F7663C429}" type="sibTrans" cxnId="{969DC1F1-4401-44C6-97D7-7B17C613AAEE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D184BF65-D7FC-4721-96C2-4155B66BE385}">
      <dgm:prSet phldrT="[Текст]" custT="1"/>
      <dgm:spPr>
        <a:noFill/>
        <a:ln>
          <a:solidFill>
            <a:srgbClr val="351805"/>
          </a:solidFill>
        </a:ln>
      </dgm:spPr>
      <dgm:t>
        <a:bodyPr/>
        <a:lstStyle/>
        <a:p>
          <a:r>
            <a: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Бухгалтерский </a:t>
          </a:r>
        </a:p>
        <a:p>
          <a:r>
            <a: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(бюджетный) учет </a:t>
          </a:r>
          <a:endParaRPr lang="ru-RU" sz="2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F98EC1-48FE-4918-8B53-113FA42A8F0B}" type="sibTrans" cxnId="{D3B516B4-E096-429A-972C-9307F6E53CCA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B98D9F4B-8645-4FB9-975C-532C2B1D8D4C}" type="parTrans" cxnId="{D3B516B4-E096-429A-972C-9307F6E53CCA}">
      <dgm:prSet/>
      <dgm:spPr/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8DBF0D37-3E18-4D2B-B72A-1A673D17CED5}" type="pres">
      <dgm:prSet presAssocID="{566D367A-CB63-4A81-9291-544B4D96772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834ACD5-0B8A-48C7-8564-7063E42F322F}" type="pres">
      <dgm:prSet presAssocID="{D184BF65-D7FC-4721-96C2-4155B66BE385}" presName="hierRoot1" presStyleCnt="0">
        <dgm:presLayoutVars>
          <dgm:hierBranch val="init"/>
        </dgm:presLayoutVars>
      </dgm:prSet>
      <dgm:spPr/>
    </dgm:pt>
    <dgm:pt modelId="{AC45D000-FFE2-4351-A8CD-566A6183EEB6}" type="pres">
      <dgm:prSet presAssocID="{D184BF65-D7FC-4721-96C2-4155B66BE385}" presName="rootComposite1" presStyleCnt="0"/>
      <dgm:spPr/>
    </dgm:pt>
    <dgm:pt modelId="{848286D1-9BBA-4B3E-909B-14ECD4DC9BC1}" type="pres">
      <dgm:prSet presAssocID="{D184BF65-D7FC-4721-96C2-4155B66BE385}" presName="rootText1" presStyleLbl="node0" presStyleIdx="0" presStyleCnt="1" custScaleX="321654" custScaleY="125466" custLinFactNeighborX="761" custLinFactNeighborY="-492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3200BD-466F-4400-8588-84A1B1F653ED}" type="pres">
      <dgm:prSet presAssocID="{D184BF65-D7FC-4721-96C2-4155B66BE38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DB41F6B-4B01-43A8-AB27-055F8AF087C3}" type="pres">
      <dgm:prSet presAssocID="{D184BF65-D7FC-4721-96C2-4155B66BE385}" presName="hierChild2" presStyleCnt="0"/>
      <dgm:spPr/>
    </dgm:pt>
    <dgm:pt modelId="{17160616-8CD1-4099-9610-213E254F48CB}" type="pres">
      <dgm:prSet presAssocID="{59836E52-B991-4224-8F48-B2A07DE913D7}" presName="Name37" presStyleLbl="parChTrans1D2" presStyleIdx="0" presStyleCnt="3"/>
      <dgm:spPr/>
      <dgm:t>
        <a:bodyPr/>
        <a:lstStyle/>
        <a:p>
          <a:endParaRPr lang="ru-RU"/>
        </a:p>
      </dgm:t>
    </dgm:pt>
    <dgm:pt modelId="{71025DD6-81D9-4CD7-A7AC-20203AD931F2}" type="pres">
      <dgm:prSet presAssocID="{6BA2B307-577E-4C5C-A968-0956483DA9F4}" presName="hierRoot2" presStyleCnt="0">
        <dgm:presLayoutVars>
          <dgm:hierBranch val="init"/>
        </dgm:presLayoutVars>
      </dgm:prSet>
      <dgm:spPr/>
    </dgm:pt>
    <dgm:pt modelId="{ACC35701-EC2D-4201-ACDD-734D9AF559CE}" type="pres">
      <dgm:prSet presAssocID="{6BA2B307-577E-4C5C-A968-0956483DA9F4}" presName="rootComposite" presStyleCnt="0"/>
      <dgm:spPr/>
    </dgm:pt>
    <dgm:pt modelId="{6D45E558-FEDD-49AA-93CC-8FC84096EB49}" type="pres">
      <dgm:prSet presAssocID="{6BA2B307-577E-4C5C-A968-0956483DA9F4}" presName="rootText" presStyleLbl="node2" presStyleIdx="0" presStyleCnt="3" custScaleY="2020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DD021B-FA3B-4D52-9BCB-33C86292309F}" type="pres">
      <dgm:prSet presAssocID="{6BA2B307-577E-4C5C-A968-0956483DA9F4}" presName="rootConnector" presStyleLbl="node2" presStyleIdx="0" presStyleCnt="3"/>
      <dgm:spPr/>
      <dgm:t>
        <a:bodyPr/>
        <a:lstStyle/>
        <a:p>
          <a:endParaRPr lang="ru-RU"/>
        </a:p>
      </dgm:t>
    </dgm:pt>
    <dgm:pt modelId="{8676B712-50C5-48E0-9616-4A43994B2FBC}" type="pres">
      <dgm:prSet presAssocID="{6BA2B307-577E-4C5C-A968-0956483DA9F4}" presName="hierChild4" presStyleCnt="0"/>
      <dgm:spPr/>
    </dgm:pt>
    <dgm:pt modelId="{74D78F27-2E52-4B5B-8911-62693BA53553}" type="pres">
      <dgm:prSet presAssocID="{6BA2B307-577E-4C5C-A968-0956483DA9F4}" presName="hierChild5" presStyleCnt="0"/>
      <dgm:spPr/>
    </dgm:pt>
    <dgm:pt modelId="{50448DE4-A973-4EAD-8BBB-477A10A5B84E}" type="pres">
      <dgm:prSet presAssocID="{0A6168D5-A2EC-48A8-B175-CDA77BFE38F7}" presName="Name37" presStyleLbl="parChTrans1D2" presStyleIdx="1" presStyleCnt="3"/>
      <dgm:spPr/>
      <dgm:t>
        <a:bodyPr/>
        <a:lstStyle/>
        <a:p>
          <a:endParaRPr lang="ru-RU"/>
        </a:p>
      </dgm:t>
    </dgm:pt>
    <dgm:pt modelId="{6D24BAB2-B6CE-44A0-9181-7C6B93A9141F}" type="pres">
      <dgm:prSet presAssocID="{B4A0A022-DFB3-45CF-81C3-E60BD8CCD770}" presName="hierRoot2" presStyleCnt="0">
        <dgm:presLayoutVars>
          <dgm:hierBranch val="init"/>
        </dgm:presLayoutVars>
      </dgm:prSet>
      <dgm:spPr/>
    </dgm:pt>
    <dgm:pt modelId="{B734FFE7-4CDA-4443-91B0-A90C873B6EBD}" type="pres">
      <dgm:prSet presAssocID="{B4A0A022-DFB3-45CF-81C3-E60BD8CCD770}" presName="rootComposite" presStyleCnt="0"/>
      <dgm:spPr/>
    </dgm:pt>
    <dgm:pt modelId="{D8C8467E-1860-4B73-9A82-1BE745BBBAD0}" type="pres">
      <dgm:prSet presAssocID="{B4A0A022-DFB3-45CF-81C3-E60BD8CCD770}" presName="rootText" presStyleLbl="node2" presStyleIdx="1" presStyleCnt="3" custScaleY="2446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CF51E6-33B3-479D-9E39-972CC0084E38}" type="pres">
      <dgm:prSet presAssocID="{B4A0A022-DFB3-45CF-81C3-E60BD8CCD770}" presName="rootConnector" presStyleLbl="node2" presStyleIdx="1" presStyleCnt="3"/>
      <dgm:spPr/>
      <dgm:t>
        <a:bodyPr/>
        <a:lstStyle/>
        <a:p>
          <a:endParaRPr lang="ru-RU"/>
        </a:p>
      </dgm:t>
    </dgm:pt>
    <dgm:pt modelId="{83FFAC3D-EAA1-4701-993F-C732F869964F}" type="pres">
      <dgm:prSet presAssocID="{B4A0A022-DFB3-45CF-81C3-E60BD8CCD770}" presName="hierChild4" presStyleCnt="0"/>
      <dgm:spPr/>
    </dgm:pt>
    <dgm:pt modelId="{A5844370-1FDD-45AB-A565-A14409524671}" type="pres">
      <dgm:prSet presAssocID="{B4A0A022-DFB3-45CF-81C3-E60BD8CCD770}" presName="hierChild5" presStyleCnt="0"/>
      <dgm:spPr/>
    </dgm:pt>
    <dgm:pt modelId="{56C7CC10-68BB-445C-AB7A-3E76E40C821A}" type="pres">
      <dgm:prSet presAssocID="{573FDEFE-E666-4498-9F49-0658F505F79C}" presName="Name37" presStyleLbl="parChTrans1D2" presStyleIdx="2" presStyleCnt="3"/>
      <dgm:spPr/>
      <dgm:t>
        <a:bodyPr/>
        <a:lstStyle/>
        <a:p>
          <a:endParaRPr lang="ru-RU"/>
        </a:p>
      </dgm:t>
    </dgm:pt>
    <dgm:pt modelId="{7A1CE4E9-EA43-4F4E-AA6F-A89E1E20CCD4}" type="pres">
      <dgm:prSet presAssocID="{65BBFBB8-4856-4063-9169-5D9E0E9B8702}" presName="hierRoot2" presStyleCnt="0">
        <dgm:presLayoutVars>
          <dgm:hierBranch val="init"/>
        </dgm:presLayoutVars>
      </dgm:prSet>
      <dgm:spPr/>
    </dgm:pt>
    <dgm:pt modelId="{3A289880-2F84-4833-8B88-B42BBD215198}" type="pres">
      <dgm:prSet presAssocID="{65BBFBB8-4856-4063-9169-5D9E0E9B8702}" presName="rootComposite" presStyleCnt="0"/>
      <dgm:spPr/>
    </dgm:pt>
    <dgm:pt modelId="{04E77533-E818-4F87-A93B-4BE13529A197}" type="pres">
      <dgm:prSet presAssocID="{65BBFBB8-4856-4063-9169-5D9E0E9B8702}" presName="rootText" presStyleLbl="node2" presStyleIdx="2" presStyleCnt="3" custScaleX="138874" custScaleY="2044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300448-9CE3-4F67-AB69-FAE0434B1E6C}" type="pres">
      <dgm:prSet presAssocID="{65BBFBB8-4856-4063-9169-5D9E0E9B8702}" presName="rootConnector" presStyleLbl="node2" presStyleIdx="2" presStyleCnt="3"/>
      <dgm:spPr/>
      <dgm:t>
        <a:bodyPr/>
        <a:lstStyle/>
        <a:p>
          <a:endParaRPr lang="ru-RU"/>
        </a:p>
      </dgm:t>
    </dgm:pt>
    <dgm:pt modelId="{F85639E3-3070-4CB2-9FE7-B12FA07A1417}" type="pres">
      <dgm:prSet presAssocID="{65BBFBB8-4856-4063-9169-5D9E0E9B8702}" presName="hierChild4" presStyleCnt="0"/>
      <dgm:spPr/>
    </dgm:pt>
    <dgm:pt modelId="{01BC7421-B273-492A-A874-A550DF47BF03}" type="pres">
      <dgm:prSet presAssocID="{65BBFBB8-4856-4063-9169-5D9E0E9B8702}" presName="hierChild5" presStyleCnt="0"/>
      <dgm:spPr/>
    </dgm:pt>
    <dgm:pt modelId="{23ED651B-412A-4FA8-87DD-2BB2BCBFCC24}" type="pres">
      <dgm:prSet presAssocID="{D184BF65-D7FC-4721-96C2-4155B66BE385}" presName="hierChild3" presStyleCnt="0"/>
      <dgm:spPr/>
    </dgm:pt>
  </dgm:ptLst>
  <dgm:cxnLst>
    <dgm:cxn modelId="{145C4467-A5C5-48F7-8EA6-4E3A87FE2DF7}" type="presOf" srcId="{D184BF65-D7FC-4721-96C2-4155B66BE385}" destId="{273200BD-466F-4400-8588-84A1B1F653ED}" srcOrd="1" destOrd="0" presId="urn:microsoft.com/office/officeart/2005/8/layout/orgChart1"/>
    <dgm:cxn modelId="{4F30A356-3F0E-483A-B37F-C56AEC7FE131}" type="presOf" srcId="{6BA2B307-577E-4C5C-A968-0956483DA9F4}" destId="{6D45E558-FEDD-49AA-93CC-8FC84096EB49}" srcOrd="0" destOrd="0" presId="urn:microsoft.com/office/officeart/2005/8/layout/orgChart1"/>
    <dgm:cxn modelId="{969DC1F1-4401-44C6-97D7-7B17C613AAEE}" srcId="{D184BF65-D7FC-4721-96C2-4155B66BE385}" destId="{65BBFBB8-4856-4063-9169-5D9E0E9B8702}" srcOrd="2" destOrd="0" parTransId="{573FDEFE-E666-4498-9F49-0658F505F79C}" sibTransId="{CC8451D9-1EF9-411A-B460-A51F7663C429}"/>
    <dgm:cxn modelId="{6B7BFD1C-3EB4-44EB-AE8C-369B218BBA27}" srcId="{D184BF65-D7FC-4721-96C2-4155B66BE385}" destId="{B4A0A022-DFB3-45CF-81C3-E60BD8CCD770}" srcOrd="1" destOrd="0" parTransId="{0A6168D5-A2EC-48A8-B175-CDA77BFE38F7}" sibTransId="{CA96F039-7FB4-44D9-998B-6BC61F77ECE3}"/>
    <dgm:cxn modelId="{79C7CB7C-F36B-490B-A047-5BB202C89994}" type="presOf" srcId="{573FDEFE-E666-4498-9F49-0658F505F79C}" destId="{56C7CC10-68BB-445C-AB7A-3E76E40C821A}" srcOrd="0" destOrd="0" presId="urn:microsoft.com/office/officeart/2005/8/layout/orgChart1"/>
    <dgm:cxn modelId="{83B89D56-E52E-4EAD-A3C5-50D2151E0C59}" type="presOf" srcId="{566D367A-CB63-4A81-9291-544B4D967729}" destId="{8DBF0D37-3E18-4D2B-B72A-1A673D17CED5}" srcOrd="0" destOrd="0" presId="urn:microsoft.com/office/officeart/2005/8/layout/orgChart1"/>
    <dgm:cxn modelId="{F1D2AFFE-C9C0-4868-B4C1-0ED850124A12}" type="presOf" srcId="{59836E52-B991-4224-8F48-B2A07DE913D7}" destId="{17160616-8CD1-4099-9610-213E254F48CB}" srcOrd="0" destOrd="0" presId="urn:microsoft.com/office/officeart/2005/8/layout/orgChart1"/>
    <dgm:cxn modelId="{93B53497-1B75-4ACE-AF46-BD5D76DD8B79}" type="presOf" srcId="{6BA2B307-577E-4C5C-A968-0956483DA9F4}" destId="{94DD021B-FA3B-4D52-9BCB-33C86292309F}" srcOrd="1" destOrd="0" presId="urn:microsoft.com/office/officeart/2005/8/layout/orgChart1"/>
    <dgm:cxn modelId="{E6A4D382-D550-48A2-9A61-E96A7573EBDB}" srcId="{D184BF65-D7FC-4721-96C2-4155B66BE385}" destId="{6BA2B307-577E-4C5C-A968-0956483DA9F4}" srcOrd="0" destOrd="0" parTransId="{59836E52-B991-4224-8F48-B2A07DE913D7}" sibTransId="{361F6FDD-BCA9-4047-A8F5-176D7109C527}"/>
    <dgm:cxn modelId="{4D75B292-A06F-4848-831D-6A95B4D23459}" type="presOf" srcId="{65BBFBB8-4856-4063-9169-5D9E0E9B8702}" destId="{04E77533-E818-4F87-A93B-4BE13529A197}" srcOrd="0" destOrd="0" presId="urn:microsoft.com/office/officeart/2005/8/layout/orgChart1"/>
    <dgm:cxn modelId="{C8BE4B4B-0083-43BD-99A2-E903EFC5436F}" type="presOf" srcId="{0A6168D5-A2EC-48A8-B175-CDA77BFE38F7}" destId="{50448DE4-A973-4EAD-8BBB-477A10A5B84E}" srcOrd="0" destOrd="0" presId="urn:microsoft.com/office/officeart/2005/8/layout/orgChart1"/>
    <dgm:cxn modelId="{D3B516B4-E096-429A-972C-9307F6E53CCA}" srcId="{566D367A-CB63-4A81-9291-544B4D967729}" destId="{D184BF65-D7FC-4721-96C2-4155B66BE385}" srcOrd="0" destOrd="0" parTransId="{B98D9F4B-8645-4FB9-975C-532C2B1D8D4C}" sibTransId="{3CF98EC1-48FE-4918-8B53-113FA42A8F0B}"/>
    <dgm:cxn modelId="{FE49B77A-E3F7-466F-908F-1261C97C3C50}" type="presOf" srcId="{65BBFBB8-4856-4063-9169-5D9E0E9B8702}" destId="{B1300448-9CE3-4F67-AB69-FAE0434B1E6C}" srcOrd="1" destOrd="0" presId="urn:microsoft.com/office/officeart/2005/8/layout/orgChart1"/>
    <dgm:cxn modelId="{84A40C4A-3301-471F-90C3-775ACF76FCA6}" type="presOf" srcId="{B4A0A022-DFB3-45CF-81C3-E60BD8CCD770}" destId="{D8C8467E-1860-4B73-9A82-1BE745BBBAD0}" srcOrd="0" destOrd="0" presId="urn:microsoft.com/office/officeart/2005/8/layout/orgChart1"/>
    <dgm:cxn modelId="{597D837E-66B6-4D1C-B2A9-2B39FBA49176}" type="presOf" srcId="{B4A0A022-DFB3-45CF-81C3-E60BD8CCD770}" destId="{0ACF51E6-33B3-479D-9E39-972CC0084E38}" srcOrd="1" destOrd="0" presId="urn:microsoft.com/office/officeart/2005/8/layout/orgChart1"/>
    <dgm:cxn modelId="{A3A1196A-7E93-41CF-A16F-4D5B3ECB120F}" type="presOf" srcId="{D184BF65-D7FC-4721-96C2-4155B66BE385}" destId="{848286D1-9BBA-4B3E-909B-14ECD4DC9BC1}" srcOrd="0" destOrd="0" presId="urn:microsoft.com/office/officeart/2005/8/layout/orgChart1"/>
    <dgm:cxn modelId="{6A20EF1D-72B8-4750-BB59-9E2076A993C1}" type="presParOf" srcId="{8DBF0D37-3E18-4D2B-B72A-1A673D17CED5}" destId="{8834ACD5-0B8A-48C7-8564-7063E42F322F}" srcOrd="0" destOrd="0" presId="urn:microsoft.com/office/officeart/2005/8/layout/orgChart1"/>
    <dgm:cxn modelId="{705B2280-6CFC-4063-8538-2AE15AF2EAD5}" type="presParOf" srcId="{8834ACD5-0B8A-48C7-8564-7063E42F322F}" destId="{AC45D000-FFE2-4351-A8CD-566A6183EEB6}" srcOrd="0" destOrd="0" presId="urn:microsoft.com/office/officeart/2005/8/layout/orgChart1"/>
    <dgm:cxn modelId="{205B9910-3365-4973-8146-E9630EABC0D8}" type="presParOf" srcId="{AC45D000-FFE2-4351-A8CD-566A6183EEB6}" destId="{848286D1-9BBA-4B3E-909B-14ECD4DC9BC1}" srcOrd="0" destOrd="0" presId="urn:microsoft.com/office/officeart/2005/8/layout/orgChart1"/>
    <dgm:cxn modelId="{8FF7492A-AE83-4520-85EE-C8BAFEF8FBD7}" type="presParOf" srcId="{AC45D000-FFE2-4351-A8CD-566A6183EEB6}" destId="{273200BD-466F-4400-8588-84A1B1F653ED}" srcOrd="1" destOrd="0" presId="urn:microsoft.com/office/officeart/2005/8/layout/orgChart1"/>
    <dgm:cxn modelId="{67B25A42-7989-446A-99AC-A9F9A394006C}" type="presParOf" srcId="{8834ACD5-0B8A-48C7-8564-7063E42F322F}" destId="{ADB41F6B-4B01-43A8-AB27-055F8AF087C3}" srcOrd="1" destOrd="0" presId="urn:microsoft.com/office/officeart/2005/8/layout/orgChart1"/>
    <dgm:cxn modelId="{B222971F-2EE4-4EA1-8412-F81FDC52B9F5}" type="presParOf" srcId="{ADB41F6B-4B01-43A8-AB27-055F8AF087C3}" destId="{17160616-8CD1-4099-9610-213E254F48CB}" srcOrd="0" destOrd="0" presId="urn:microsoft.com/office/officeart/2005/8/layout/orgChart1"/>
    <dgm:cxn modelId="{DB9AF0C9-D95B-41EC-B6E1-A2EA3C84176C}" type="presParOf" srcId="{ADB41F6B-4B01-43A8-AB27-055F8AF087C3}" destId="{71025DD6-81D9-4CD7-A7AC-20203AD931F2}" srcOrd="1" destOrd="0" presId="urn:microsoft.com/office/officeart/2005/8/layout/orgChart1"/>
    <dgm:cxn modelId="{4DA9B9B6-9995-4441-AE12-6E0F1B56AD02}" type="presParOf" srcId="{71025DD6-81D9-4CD7-A7AC-20203AD931F2}" destId="{ACC35701-EC2D-4201-ACDD-734D9AF559CE}" srcOrd="0" destOrd="0" presId="urn:microsoft.com/office/officeart/2005/8/layout/orgChart1"/>
    <dgm:cxn modelId="{FCF6BB85-AD36-4187-9094-CB563DCAE1B1}" type="presParOf" srcId="{ACC35701-EC2D-4201-ACDD-734D9AF559CE}" destId="{6D45E558-FEDD-49AA-93CC-8FC84096EB49}" srcOrd="0" destOrd="0" presId="urn:microsoft.com/office/officeart/2005/8/layout/orgChart1"/>
    <dgm:cxn modelId="{92414BF0-1E5D-4507-930F-A6E9208EF04F}" type="presParOf" srcId="{ACC35701-EC2D-4201-ACDD-734D9AF559CE}" destId="{94DD021B-FA3B-4D52-9BCB-33C86292309F}" srcOrd="1" destOrd="0" presId="urn:microsoft.com/office/officeart/2005/8/layout/orgChart1"/>
    <dgm:cxn modelId="{F2361932-C8F0-4203-9549-E95E752182C3}" type="presParOf" srcId="{71025DD6-81D9-4CD7-A7AC-20203AD931F2}" destId="{8676B712-50C5-48E0-9616-4A43994B2FBC}" srcOrd="1" destOrd="0" presId="urn:microsoft.com/office/officeart/2005/8/layout/orgChart1"/>
    <dgm:cxn modelId="{E9A0C175-1DBD-44A6-AAC3-9B6B7F5AD741}" type="presParOf" srcId="{71025DD6-81D9-4CD7-A7AC-20203AD931F2}" destId="{74D78F27-2E52-4B5B-8911-62693BA53553}" srcOrd="2" destOrd="0" presId="urn:microsoft.com/office/officeart/2005/8/layout/orgChart1"/>
    <dgm:cxn modelId="{4DF88973-5A56-44BB-93E9-07B7A5AB76B5}" type="presParOf" srcId="{ADB41F6B-4B01-43A8-AB27-055F8AF087C3}" destId="{50448DE4-A973-4EAD-8BBB-477A10A5B84E}" srcOrd="2" destOrd="0" presId="urn:microsoft.com/office/officeart/2005/8/layout/orgChart1"/>
    <dgm:cxn modelId="{0ADDEFD5-EA1C-4DED-83C1-7C43A5311185}" type="presParOf" srcId="{ADB41F6B-4B01-43A8-AB27-055F8AF087C3}" destId="{6D24BAB2-B6CE-44A0-9181-7C6B93A9141F}" srcOrd="3" destOrd="0" presId="urn:microsoft.com/office/officeart/2005/8/layout/orgChart1"/>
    <dgm:cxn modelId="{76FA4EE6-D113-4FC8-BB5C-00A8EFFF7871}" type="presParOf" srcId="{6D24BAB2-B6CE-44A0-9181-7C6B93A9141F}" destId="{B734FFE7-4CDA-4443-91B0-A90C873B6EBD}" srcOrd="0" destOrd="0" presId="urn:microsoft.com/office/officeart/2005/8/layout/orgChart1"/>
    <dgm:cxn modelId="{C26D14DF-2821-4B94-93C5-EA14C11242CD}" type="presParOf" srcId="{B734FFE7-4CDA-4443-91B0-A90C873B6EBD}" destId="{D8C8467E-1860-4B73-9A82-1BE745BBBAD0}" srcOrd="0" destOrd="0" presId="urn:microsoft.com/office/officeart/2005/8/layout/orgChart1"/>
    <dgm:cxn modelId="{A6861A6B-74A4-410F-817B-E1429FE915CA}" type="presParOf" srcId="{B734FFE7-4CDA-4443-91B0-A90C873B6EBD}" destId="{0ACF51E6-33B3-479D-9E39-972CC0084E38}" srcOrd="1" destOrd="0" presId="urn:microsoft.com/office/officeart/2005/8/layout/orgChart1"/>
    <dgm:cxn modelId="{C1961C8D-D1A5-424D-B6D1-37334EEA8E23}" type="presParOf" srcId="{6D24BAB2-B6CE-44A0-9181-7C6B93A9141F}" destId="{83FFAC3D-EAA1-4701-993F-C732F869964F}" srcOrd="1" destOrd="0" presId="urn:microsoft.com/office/officeart/2005/8/layout/orgChart1"/>
    <dgm:cxn modelId="{466439E5-F411-4555-AE58-1EA2A58E5CE3}" type="presParOf" srcId="{6D24BAB2-B6CE-44A0-9181-7C6B93A9141F}" destId="{A5844370-1FDD-45AB-A565-A14409524671}" srcOrd="2" destOrd="0" presId="urn:microsoft.com/office/officeart/2005/8/layout/orgChart1"/>
    <dgm:cxn modelId="{64F27E5D-15DD-427B-84D7-3E356F3B0A46}" type="presParOf" srcId="{ADB41F6B-4B01-43A8-AB27-055F8AF087C3}" destId="{56C7CC10-68BB-445C-AB7A-3E76E40C821A}" srcOrd="4" destOrd="0" presId="urn:microsoft.com/office/officeart/2005/8/layout/orgChart1"/>
    <dgm:cxn modelId="{3F41E65E-19A5-4F58-B644-34448A267000}" type="presParOf" srcId="{ADB41F6B-4B01-43A8-AB27-055F8AF087C3}" destId="{7A1CE4E9-EA43-4F4E-AA6F-A89E1E20CCD4}" srcOrd="5" destOrd="0" presId="urn:microsoft.com/office/officeart/2005/8/layout/orgChart1"/>
    <dgm:cxn modelId="{ADBBC436-6D0E-41EB-B6BE-82C7DA017AC5}" type="presParOf" srcId="{7A1CE4E9-EA43-4F4E-AA6F-A89E1E20CCD4}" destId="{3A289880-2F84-4833-8B88-B42BBD215198}" srcOrd="0" destOrd="0" presId="urn:microsoft.com/office/officeart/2005/8/layout/orgChart1"/>
    <dgm:cxn modelId="{9E3E5128-CA9C-4729-A23B-858AB79666E9}" type="presParOf" srcId="{3A289880-2F84-4833-8B88-B42BBD215198}" destId="{04E77533-E818-4F87-A93B-4BE13529A197}" srcOrd="0" destOrd="0" presId="urn:microsoft.com/office/officeart/2005/8/layout/orgChart1"/>
    <dgm:cxn modelId="{D6A7AC8F-6761-4FEB-9A3A-97BFED6DC0F9}" type="presParOf" srcId="{3A289880-2F84-4833-8B88-B42BBD215198}" destId="{B1300448-9CE3-4F67-AB69-FAE0434B1E6C}" srcOrd="1" destOrd="0" presId="urn:microsoft.com/office/officeart/2005/8/layout/orgChart1"/>
    <dgm:cxn modelId="{77FC1889-1FC7-440A-BE8A-7FB97D2F2B87}" type="presParOf" srcId="{7A1CE4E9-EA43-4F4E-AA6F-A89E1E20CCD4}" destId="{F85639E3-3070-4CB2-9FE7-B12FA07A1417}" srcOrd="1" destOrd="0" presId="urn:microsoft.com/office/officeart/2005/8/layout/orgChart1"/>
    <dgm:cxn modelId="{EBCAE5A5-4AA5-48C2-B0E6-C2B574FB4101}" type="presParOf" srcId="{7A1CE4E9-EA43-4F4E-AA6F-A89E1E20CCD4}" destId="{01BC7421-B273-492A-A874-A550DF47BF03}" srcOrd="2" destOrd="0" presId="urn:microsoft.com/office/officeart/2005/8/layout/orgChart1"/>
    <dgm:cxn modelId="{6EC76499-C9AD-4B1D-B746-D01092070FE2}" type="presParOf" srcId="{8834ACD5-0B8A-48C7-8564-7063E42F322F}" destId="{23ED651B-412A-4FA8-87DD-2BB2BCBFCC24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6A1B92-B9F5-458B-8060-D2445042EB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DD7BED-DE13-4D65-B87B-5888404EA118}">
      <dgm:prSet phldrT="[Текст]"/>
      <dgm:spPr>
        <a:solidFill>
          <a:schemeClr val="accent4">
            <a:lumMod val="40000"/>
            <a:lumOff val="6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0" dirty="0" smtClean="0">
              <a:solidFill>
                <a:schemeClr val="dk1">
                  <a:hueOff val="0"/>
                  <a:satOff val="0"/>
                  <a:lumOff val="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Бюджетная</a:t>
          </a:r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(бухгалтерская) отчетность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DBD4D9-A84B-4873-88F7-4E2CAB670A12}" type="parTrans" cxnId="{E0086EEB-D84F-419B-8ED1-17F821EABBC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E9EF04-CFB7-439C-B6D9-62FEB87FC145}" type="sibTrans" cxnId="{E0086EEB-D84F-419B-8ED1-17F821EABBC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4D423D-C80C-41EF-A670-23148E7F155C}">
      <dgm:prSet phldrT="[Текст]"/>
      <dgm:spPr>
        <a:solidFill>
          <a:schemeClr val="accent4">
            <a:lumMod val="40000"/>
            <a:lumOff val="6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Промежуточная бюджетная (бухгалтерская) отчетность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(ежемесячная, ежеквартальная)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106A68-A75D-457C-BE33-744C9EA5C106}" type="parTrans" cxnId="{A266D5E7-AE98-4622-AF2A-5CF793FBEF47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2BC0C5-B839-43FC-8BBB-92969CED9C78}" type="sibTrans" cxnId="{A266D5E7-AE98-4622-AF2A-5CF793FBEF4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893951-AEDC-4A65-935D-DF1CB06CB1B5}">
      <dgm:prSet phldrT="[Текст]"/>
      <dgm:spPr>
        <a:solidFill>
          <a:schemeClr val="accent4">
            <a:lumMod val="40000"/>
            <a:lumOff val="6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Годовая бюджетная (бухгалтерская) отчетность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D5533E-8534-42F0-8B1D-B555AE2B503E}" type="parTrans" cxnId="{447433CE-67E1-4FD0-8F17-256A1B23C090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FF89B2-1C53-4344-BA7B-792D3FCECFBF}" type="sibTrans" cxnId="{447433CE-67E1-4FD0-8F17-256A1B23C090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BE26CF-7594-4283-87F5-DA8F474CA8C5}" type="pres">
      <dgm:prSet presAssocID="{656A1B92-B9F5-458B-8060-D2445042EB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4D9DD35-8D79-4A3B-8A57-F900E46B4A7D}" type="pres">
      <dgm:prSet presAssocID="{C5DD7BED-DE13-4D65-B87B-5888404EA118}" presName="hierRoot1" presStyleCnt="0"/>
      <dgm:spPr/>
    </dgm:pt>
    <dgm:pt modelId="{5E8B4DC0-2437-43C8-90C8-063ACD05DB8E}" type="pres">
      <dgm:prSet presAssocID="{C5DD7BED-DE13-4D65-B87B-5888404EA118}" presName="composite" presStyleCnt="0"/>
      <dgm:spPr/>
    </dgm:pt>
    <dgm:pt modelId="{33992485-937C-47CC-9AD6-AA0EAF6527CE}" type="pres">
      <dgm:prSet presAssocID="{C5DD7BED-DE13-4D65-B87B-5888404EA118}" presName="background" presStyleLbl="node0" presStyleIdx="0" presStyleCnt="1"/>
      <dgm:spPr>
        <a:solidFill>
          <a:schemeClr val="accent6">
            <a:lumMod val="60000"/>
            <a:lumOff val="40000"/>
          </a:schemeClr>
        </a:solidFill>
      </dgm:spPr>
    </dgm:pt>
    <dgm:pt modelId="{D29A80A7-B065-4969-B916-266117C8D822}" type="pres">
      <dgm:prSet presAssocID="{C5DD7BED-DE13-4D65-B87B-5888404EA118}" presName="text" presStyleLbl="fgAcc0" presStyleIdx="0" presStyleCnt="1" custScaleX="134068" custLinFactNeighborX="-5729" custLinFactNeighborY="-10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D43D6D-2745-447C-8910-4D00562C72A6}" type="pres">
      <dgm:prSet presAssocID="{C5DD7BED-DE13-4D65-B87B-5888404EA118}" presName="hierChild2" presStyleCnt="0"/>
      <dgm:spPr/>
    </dgm:pt>
    <dgm:pt modelId="{43676A4B-0A9B-436C-A3BD-F8E2DD520195}" type="pres">
      <dgm:prSet presAssocID="{67106A68-A75D-457C-BE33-744C9EA5C106}" presName="Name10" presStyleLbl="parChTrans1D2" presStyleIdx="0" presStyleCnt="2"/>
      <dgm:spPr/>
      <dgm:t>
        <a:bodyPr/>
        <a:lstStyle/>
        <a:p>
          <a:endParaRPr lang="ru-RU"/>
        </a:p>
      </dgm:t>
    </dgm:pt>
    <dgm:pt modelId="{C9C3EF97-07EB-4370-BC68-3C99BF9470DB}" type="pres">
      <dgm:prSet presAssocID="{004D423D-C80C-41EF-A670-23148E7F155C}" presName="hierRoot2" presStyleCnt="0"/>
      <dgm:spPr/>
    </dgm:pt>
    <dgm:pt modelId="{05071F5D-8D15-4757-99FF-851EDE9828AD}" type="pres">
      <dgm:prSet presAssocID="{004D423D-C80C-41EF-A670-23148E7F155C}" presName="composite2" presStyleCnt="0"/>
      <dgm:spPr/>
    </dgm:pt>
    <dgm:pt modelId="{525ABC87-D0D6-4309-AFEA-BAD291B74672}" type="pres">
      <dgm:prSet presAssocID="{004D423D-C80C-41EF-A670-23148E7F155C}" presName="background2" presStyleLbl="node2" presStyleIdx="0" presStyleCnt="2"/>
      <dgm:spPr>
        <a:solidFill>
          <a:schemeClr val="accent6">
            <a:lumMod val="60000"/>
            <a:lumOff val="40000"/>
          </a:schemeClr>
        </a:solidFill>
      </dgm:spPr>
    </dgm:pt>
    <dgm:pt modelId="{AA1D51AB-F070-4A34-86D5-9C4D2B9D3398}" type="pres">
      <dgm:prSet presAssocID="{004D423D-C80C-41EF-A670-23148E7F155C}" presName="text2" presStyleLbl="fgAcc2" presStyleIdx="0" presStyleCnt="2" custScaleX="128466" custScaleY="102461" custLinFactNeighborX="-5729" custLinFactNeighborY="-10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03CAEA-C0FD-4D14-AC67-C44F0FD0B085}" type="pres">
      <dgm:prSet presAssocID="{004D423D-C80C-41EF-A670-23148E7F155C}" presName="hierChild3" presStyleCnt="0"/>
      <dgm:spPr/>
    </dgm:pt>
    <dgm:pt modelId="{78504404-02A4-48C0-B5E4-B5613B87BD40}" type="pres">
      <dgm:prSet presAssocID="{DDD5533E-8534-42F0-8B1D-B555AE2B503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0F473DF-246D-4A33-B097-A9345D216ADA}" type="pres">
      <dgm:prSet presAssocID="{17893951-AEDC-4A65-935D-DF1CB06CB1B5}" presName="hierRoot2" presStyleCnt="0"/>
      <dgm:spPr/>
    </dgm:pt>
    <dgm:pt modelId="{7DC9E92D-7D6C-4A01-ACA8-CF44B155BC71}" type="pres">
      <dgm:prSet presAssocID="{17893951-AEDC-4A65-935D-DF1CB06CB1B5}" presName="composite2" presStyleCnt="0"/>
      <dgm:spPr/>
    </dgm:pt>
    <dgm:pt modelId="{3A5286A6-1DC1-49E4-9F35-0FB1E6E83FEA}" type="pres">
      <dgm:prSet presAssocID="{17893951-AEDC-4A65-935D-DF1CB06CB1B5}" presName="background2" presStyleLbl="node2" presStyleIdx="1" presStyleCnt="2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50000"/>
            </a:schemeClr>
          </a:solidFill>
        </a:ln>
      </dgm:spPr>
    </dgm:pt>
    <dgm:pt modelId="{D8149179-707C-4407-926F-EE954D275D48}" type="pres">
      <dgm:prSet presAssocID="{17893951-AEDC-4A65-935D-DF1CB06CB1B5}" presName="text2" presStyleLbl="fgAcc2" presStyleIdx="1" presStyleCnt="2" custScaleX="134068" custLinFactNeighborX="-4773" custLinFactNeighborY="-106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8B8419-B1CD-4722-81FA-777A8F0E54C4}" type="pres">
      <dgm:prSet presAssocID="{17893951-AEDC-4A65-935D-DF1CB06CB1B5}" presName="hierChild3" presStyleCnt="0"/>
      <dgm:spPr/>
    </dgm:pt>
  </dgm:ptLst>
  <dgm:cxnLst>
    <dgm:cxn modelId="{6D1D2334-6008-403B-A0E0-FBFA341A4C8D}" type="presOf" srcId="{DDD5533E-8534-42F0-8B1D-B555AE2B503E}" destId="{78504404-02A4-48C0-B5E4-B5613B87BD40}" srcOrd="0" destOrd="0" presId="urn:microsoft.com/office/officeart/2005/8/layout/hierarchy1"/>
    <dgm:cxn modelId="{9CC85547-5F9B-4140-9C61-4302F490C611}" type="presOf" srcId="{17893951-AEDC-4A65-935D-DF1CB06CB1B5}" destId="{D8149179-707C-4407-926F-EE954D275D48}" srcOrd="0" destOrd="0" presId="urn:microsoft.com/office/officeart/2005/8/layout/hierarchy1"/>
    <dgm:cxn modelId="{E0086EEB-D84F-419B-8ED1-17F821EABBCB}" srcId="{656A1B92-B9F5-458B-8060-D2445042EBD3}" destId="{C5DD7BED-DE13-4D65-B87B-5888404EA118}" srcOrd="0" destOrd="0" parTransId="{BFDBD4D9-A84B-4873-88F7-4E2CAB670A12}" sibTransId="{2FE9EF04-CFB7-439C-B6D9-62FEB87FC145}"/>
    <dgm:cxn modelId="{7FAFA517-D63E-421E-997E-14BEC3AA0317}" type="presOf" srcId="{C5DD7BED-DE13-4D65-B87B-5888404EA118}" destId="{D29A80A7-B065-4969-B916-266117C8D822}" srcOrd="0" destOrd="0" presId="urn:microsoft.com/office/officeart/2005/8/layout/hierarchy1"/>
    <dgm:cxn modelId="{447433CE-67E1-4FD0-8F17-256A1B23C090}" srcId="{C5DD7BED-DE13-4D65-B87B-5888404EA118}" destId="{17893951-AEDC-4A65-935D-DF1CB06CB1B5}" srcOrd="1" destOrd="0" parTransId="{DDD5533E-8534-42F0-8B1D-B555AE2B503E}" sibTransId="{83FF89B2-1C53-4344-BA7B-792D3FCECFBF}"/>
    <dgm:cxn modelId="{72F0AE9D-D105-46F8-980E-ED8930635D1D}" type="presOf" srcId="{67106A68-A75D-457C-BE33-744C9EA5C106}" destId="{43676A4B-0A9B-436C-A3BD-F8E2DD520195}" srcOrd="0" destOrd="0" presId="urn:microsoft.com/office/officeart/2005/8/layout/hierarchy1"/>
    <dgm:cxn modelId="{01BC757C-A810-4F96-B7FE-59205C8215BC}" type="presOf" srcId="{656A1B92-B9F5-458B-8060-D2445042EBD3}" destId="{48BE26CF-7594-4283-87F5-DA8F474CA8C5}" srcOrd="0" destOrd="0" presId="urn:microsoft.com/office/officeart/2005/8/layout/hierarchy1"/>
    <dgm:cxn modelId="{460B42D0-022A-45B5-A682-90739A03C2DC}" type="presOf" srcId="{004D423D-C80C-41EF-A670-23148E7F155C}" destId="{AA1D51AB-F070-4A34-86D5-9C4D2B9D3398}" srcOrd="0" destOrd="0" presId="urn:microsoft.com/office/officeart/2005/8/layout/hierarchy1"/>
    <dgm:cxn modelId="{A266D5E7-AE98-4622-AF2A-5CF793FBEF47}" srcId="{C5DD7BED-DE13-4D65-B87B-5888404EA118}" destId="{004D423D-C80C-41EF-A670-23148E7F155C}" srcOrd="0" destOrd="0" parTransId="{67106A68-A75D-457C-BE33-744C9EA5C106}" sibTransId="{052BC0C5-B839-43FC-8BBB-92969CED9C78}"/>
    <dgm:cxn modelId="{9FB594D8-9516-42CB-8585-82F92C16DEEA}" type="presParOf" srcId="{48BE26CF-7594-4283-87F5-DA8F474CA8C5}" destId="{94D9DD35-8D79-4A3B-8A57-F900E46B4A7D}" srcOrd="0" destOrd="0" presId="urn:microsoft.com/office/officeart/2005/8/layout/hierarchy1"/>
    <dgm:cxn modelId="{1B3A5821-85A0-44C5-8BF4-795481218CA7}" type="presParOf" srcId="{94D9DD35-8D79-4A3B-8A57-F900E46B4A7D}" destId="{5E8B4DC0-2437-43C8-90C8-063ACD05DB8E}" srcOrd="0" destOrd="0" presId="urn:microsoft.com/office/officeart/2005/8/layout/hierarchy1"/>
    <dgm:cxn modelId="{B4836EEC-6FBE-43DF-9C03-57233CDFFDB7}" type="presParOf" srcId="{5E8B4DC0-2437-43C8-90C8-063ACD05DB8E}" destId="{33992485-937C-47CC-9AD6-AA0EAF6527CE}" srcOrd="0" destOrd="0" presId="urn:microsoft.com/office/officeart/2005/8/layout/hierarchy1"/>
    <dgm:cxn modelId="{217A6783-226B-4648-A0BF-4FAA1D815F60}" type="presParOf" srcId="{5E8B4DC0-2437-43C8-90C8-063ACD05DB8E}" destId="{D29A80A7-B065-4969-B916-266117C8D822}" srcOrd="1" destOrd="0" presId="urn:microsoft.com/office/officeart/2005/8/layout/hierarchy1"/>
    <dgm:cxn modelId="{C355D729-1C1B-4CC3-BCB5-023035912ECC}" type="presParOf" srcId="{94D9DD35-8D79-4A3B-8A57-F900E46B4A7D}" destId="{3AD43D6D-2745-447C-8910-4D00562C72A6}" srcOrd="1" destOrd="0" presId="urn:microsoft.com/office/officeart/2005/8/layout/hierarchy1"/>
    <dgm:cxn modelId="{83C09311-CCA7-464F-A549-C20726EEE16A}" type="presParOf" srcId="{3AD43D6D-2745-447C-8910-4D00562C72A6}" destId="{43676A4B-0A9B-436C-A3BD-F8E2DD520195}" srcOrd="0" destOrd="0" presId="urn:microsoft.com/office/officeart/2005/8/layout/hierarchy1"/>
    <dgm:cxn modelId="{CD80F925-7C47-4E79-A7A7-0B1D72235E4C}" type="presParOf" srcId="{3AD43D6D-2745-447C-8910-4D00562C72A6}" destId="{C9C3EF97-07EB-4370-BC68-3C99BF9470DB}" srcOrd="1" destOrd="0" presId="urn:microsoft.com/office/officeart/2005/8/layout/hierarchy1"/>
    <dgm:cxn modelId="{E254137D-2D02-4115-82DD-317DEEAD5D15}" type="presParOf" srcId="{C9C3EF97-07EB-4370-BC68-3C99BF9470DB}" destId="{05071F5D-8D15-4757-99FF-851EDE9828AD}" srcOrd="0" destOrd="0" presId="urn:microsoft.com/office/officeart/2005/8/layout/hierarchy1"/>
    <dgm:cxn modelId="{CC835651-6A24-486E-AE87-9AE69E36CEF7}" type="presParOf" srcId="{05071F5D-8D15-4757-99FF-851EDE9828AD}" destId="{525ABC87-D0D6-4309-AFEA-BAD291B74672}" srcOrd="0" destOrd="0" presId="urn:microsoft.com/office/officeart/2005/8/layout/hierarchy1"/>
    <dgm:cxn modelId="{1F7F40AA-649A-4BB5-96E9-24E0758DDFD5}" type="presParOf" srcId="{05071F5D-8D15-4757-99FF-851EDE9828AD}" destId="{AA1D51AB-F070-4A34-86D5-9C4D2B9D3398}" srcOrd="1" destOrd="0" presId="urn:microsoft.com/office/officeart/2005/8/layout/hierarchy1"/>
    <dgm:cxn modelId="{05834A38-92CD-48C3-81AD-E657B58E3A24}" type="presParOf" srcId="{C9C3EF97-07EB-4370-BC68-3C99BF9470DB}" destId="{3C03CAEA-C0FD-4D14-AC67-C44F0FD0B085}" srcOrd="1" destOrd="0" presId="urn:microsoft.com/office/officeart/2005/8/layout/hierarchy1"/>
    <dgm:cxn modelId="{8E7ECADC-A380-449E-BC18-FA57E3715CCB}" type="presParOf" srcId="{3AD43D6D-2745-447C-8910-4D00562C72A6}" destId="{78504404-02A4-48C0-B5E4-B5613B87BD40}" srcOrd="2" destOrd="0" presId="urn:microsoft.com/office/officeart/2005/8/layout/hierarchy1"/>
    <dgm:cxn modelId="{61C9CC47-F210-41F1-ADC4-32D25E2ED3C2}" type="presParOf" srcId="{3AD43D6D-2745-447C-8910-4D00562C72A6}" destId="{90F473DF-246D-4A33-B097-A9345D216ADA}" srcOrd="3" destOrd="0" presId="urn:microsoft.com/office/officeart/2005/8/layout/hierarchy1"/>
    <dgm:cxn modelId="{76F455A7-AF0F-40FB-BDE0-5F2E362FCC8C}" type="presParOf" srcId="{90F473DF-246D-4A33-B097-A9345D216ADA}" destId="{7DC9E92D-7D6C-4A01-ACA8-CF44B155BC71}" srcOrd="0" destOrd="0" presId="urn:microsoft.com/office/officeart/2005/8/layout/hierarchy1"/>
    <dgm:cxn modelId="{2961C908-12D1-4E2B-A2A5-5BCADE2B3526}" type="presParOf" srcId="{7DC9E92D-7D6C-4A01-ACA8-CF44B155BC71}" destId="{3A5286A6-1DC1-49E4-9F35-0FB1E6E83FEA}" srcOrd="0" destOrd="0" presId="urn:microsoft.com/office/officeart/2005/8/layout/hierarchy1"/>
    <dgm:cxn modelId="{B884A71E-2B1E-42E3-A1FF-77992C4D6F35}" type="presParOf" srcId="{7DC9E92D-7D6C-4A01-ACA8-CF44B155BC71}" destId="{D8149179-707C-4407-926F-EE954D275D48}" srcOrd="1" destOrd="0" presId="urn:microsoft.com/office/officeart/2005/8/layout/hierarchy1"/>
    <dgm:cxn modelId="{85E446D0-6CE0-426E-8241-4352DA9CDE61}" type="presParOf" srcId="{90F473DF-246D-4A33-B097-A9345D216ADA}" destId="{A98B8419-B1CD-4722-81FA-777A8F0E54C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B459D2-B18B-4DD2-AD16-0684C5F92F7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09F8CD-8322-47DF-8E80-0396C45E6BC1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Отчеты</a:t>
          </a:r>
          <a:endParaRPr lang="ru-RU" sz="1800" b="1" dirty="0">
            <a:solidFill>
              <a:schemeClr val="tx1"/>
            </a:solidFill>
          </a:endParaRPr>
        </a:p>
      </dgm:t>
    </dgm:pt>
    <dgm:pt modelId="{09F5E11F-B350-4D75-9ADC-8E64FC04E651}" type="parTrans" cxnId="{36A033BC-B64B-4186-9A42-68AE124B95FD}">
      <dgm:prSet/>
      <dgm:spPr/>
      <dgm:t>
        <a:bodyPr/>
        <a:lstStyle/>
        <a:p>
          <a:endParaRPr lang="ru-RU"/>
        </a:p>
      </dgm:t>
    </dgm:pt>
    <dgm:pt modelId="{E1BAB241-96BC-4E21-9F5C-93618FEAB3FF}" type="sibTrans" cxnId="{36A033BC-B64B-4186-9A42-68AE124B95FD}">
      <dgm:prSet/>
      <dgm:spPr/>
      <dgm:t>
        <a:bodyPr/>
        <a:lstStyle/>
        <a:p>
          <a:endParaRPr lang="ru-RU"/>
        </a:p>
      </dgm:t>
    </dgm:pt>
    <dgm:pt modelId="{7C1A90C1-996B-4B36-8D5F-F5AF3150F084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Отчет об исполнении бюджета</a:t>
          </a:r>
        </a:p>
        <a:p>
          <a:r>
            <a:rPr lang="ru-RU" sz="1000" b="1" dirty="0" smtClean="0">
              <a:solidFill>
                <a:schemeClr val="tx1"/>
              </a:solidFill>
            </a:rPr>
            <a:t>(об исполнении учреждением плана его финансово-хозяйственной деятельности)</a:t>
          </a:r>
          <a:endParaRPr lang="ru-RU" sz="1000" b="1" dirty="0">
            <a:solidFill>
              <a:schemeClr val="tx1"/>
            </a:solidFill>
          </a:endParaRPr>
        </a:p>
      </dgm:t>
    </dgm:pt>
    <dgm:pt modelId="{F63DD651-F4D8-4304-BE62-A61DF17A8BFC}" type="parTrans" cxnId="{15E5E246-8E26-432F-9A1F-AD9B772A80EC}">
      <dgm:prSet/>
      <dgm:spPr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B54965BB-8AAD-4403-ABFE-D57AFD27F467}" type="sibTrans" cxnId="{15E5E246-8E26-432F-9A1F-AD9B772A80EC}">
      <dgm:prSet/>
      <dgm:spPr/>
      <dgm:t>
        <a:bodyPr/>
        <a:lstStyle/>
        <a:p>
          <a:endParaRPr lang="ru-RU"/>
        </a:p>
      </dgm:t>
    </dgm:pt>
    <dgm:pt modelId="{5B94608E-8BA4-4CD6-88B4-DF17ACE718F1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Баланс исполнения бюджета</a:t>
          </a:r>
        </a:p>
        <a:p>
          <a:r>
            <a:rPr lang="ru-RU" sz="1000" b="1" dirty="0" smtClean="0">
              <a:solidFill>
                <a:schemeClr val="tx1"/>
              </a:solidFill>
            </a:rPr>
            <a:t>(баланс государственного (муниципального) учреждения)</a:t>
          </a:r>
          <a:endParaRPr lang="ru-RU" sz="1000" b="1" dirty="0">
            <a:solidFill>
              <a:schemeClr val="tx1"/>
            </a:solidFill>
          </a:endParaRPr>
        </a:p>
      </dgm:t>
    </dgm:pt>
    <dgm:pt modelId="{17745131-1F8B-49E9-A6B1-0398B2E3514C}" type="parTrans" cxnId="{F8175B7E-B12C-48BE-BEF5-572321C11F17}">
      <dgm:prSet/>
      <dgm:spPr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F1A88652-7609-4B19-A89B-FCBB3C7724D2}" type="sibTrans" cxnId="{F8175B7E-B12C-48BE-BEF5-572321C11F17}">
      <dgm:prSet/>
      <dgm:spPr/>
      <dgm:t>
        <a:bodyPr/>
        <a:lstStyle/>
        <a:p>
          <a:endParaRPr lang="ru-RU"/>
        </a:p>
      </dgm:t>
    </dgm:pt>
    <dgm:pt modelId="{FF781579-FFB0-40A7-97BD-82A45FF8C544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Отчет о движении денежных средств</a:t>
          </a:r>
        </a:p>
        <a:p>
          <a:r>
            <a:rPr lang="ru-RU" sz="1000" b="1" dirty="0" smtClean="0">
              <a:solidFill>
                <a:schemeClr val="tx1"/>
              </a:solidFill>
            </a:rPr>
            <a:t>(отчет о движении денежных средств учреждения)</a:t>
          </a:r>
          <a:endParaRPr lang="ru-RU" sz="1000" b="1" dirty="0">
            <a:solidFill>
              <a:schemeClr val="tx1"/>
            </a:solidFill>
          </a:endParaRPr>
        </a:p>
      </dgm:t>
    </dgm:pt>
    <dgm:pt modelId="{ED12C001-E435-4B80-AB58-BDE27DFBAEAD}" type="parTrans" cxnId="{36DA3F68-A89E-43EF-9A96-503B3D72190C}">
      <dgm:prSet/>
      <dgm:spPr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C3DEAFD4-F8CE-4081-B56C-B5A742714157}" type="sibTrans" cxnId="{36DA3F68-A89E-43EF-9A96-503B3D72190C}">
      <dgm:prSet/>
      <dgm:spPr/>
      <dgm:t>
        <a:bodyPr/>
        <a:lstStyle/>
        <a:p>
          <a:endParaRPr lang="ru-RU"/>
        </a:p>
      </dgm:t>
    </dgm:pt>
    <dgm:pt modelId="{33861253-A966-45D2-A717-A4D52BA9A31F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rgbClr val="351805"/>
          </a:solidFill>
        </a:ln>
      </dgm:spPr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Отчет о финансовых результатах деятельности</a:t>
          </a:r>
        </a:p>
        <a:p>
          <a:r>
            <a:rPr lang="ru-RU" sz="1000" b="1" dirty="0" smtClean="0">
              <a:solidFill>
                <a:schemeClr val="tx1"/>
              </a:solidFill>
            </a:rPr>
            <a:t>(отчет о финансовых результатах деятельности учреждения)</a:t>
          </a:r>
          <a:endParaRPr lang="ru-RU" sz="1000" b="1" dirty="0">
            <a:solidFill>
              <a:schemeClr val="tx1"/>
            </a:solidFill>
          </a:endParaRPr>
        </a:p>
      </dgm:t>
    </dgm:pt>
    <dgm:pt modelId="{3E263906-4178-4750-B9C2-FCB2949261B7}" type="parTrans" cxnId="{2B617839-1EBE-44E7-9F90-37FCA06C9892}">
      <dgm:prSet/>
      <dgm:spPr>
        <a:ln w="19050" cmpd="sng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C5F99652-BB41-4F7D-AFDB-3E0074F0CA0F}" type="sibTrans" cxnId="{2B617839-1EBE-44E7-9F90-37FCA06C9892}">
      <dgm:prSet/>
      <dgm:spPr/>
      <dgm:t>
        <a:bodyPr/>
        <a:lstStyle/>
        <a:p>
          <a:endParaRPr lang="ru-RU"/>
        </a:p>
      </dgm:t>
    </dgm:pt>
    <dgm:pt modelId="{903C59D9-D45E-4957-8B8F-62C38371D415}" type="pres">
      <dgm:prSet presAssocID="{89B459D2-B18B-4DD2-AD16-0684C5F92F7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DB8E96C-E116-4294-A5FF-8085347C6D27}" type="pres">
      <dgm:prSet presAssocID="{4209F8CD-8322-47DF-8E80-0396C45E6BC1}" presName="hierRoot1" presStyleCnt="0">
        <dgm:presLayoutVars>
          <dgm:hierBranch val="init"/>
        </dgm:presLayoutVars>
      </dgm:prSet>
      <dgm:spPr/>
    </dgm:pt>
    <dgm:pt modelId="{C46DFEB4-0D01-49F1-83C5-C3DFF6FC33BA}" type="pres">
      <dgm:prSet presAssocID="{4209F8CD-8322-47DF-8E80-0396C45E6BC1}" presName="rootComposite1" presStyleCnt="0"/>
      <dgm:spPr/>
    </dgm:pt>
    <dgm:pt modelId="{55910BA2-8E86-407B-A80F-B5C7F07A498C}" type="pres">
      <dgm:prSet presAssocID="{4209F8CD-8322-47DF-8E80-0396C45E6BC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C4C1EE-AFC6-43D7-B263-932F5328859F}" type="pres">
      <dgm:prSet presAssocID="{4209F8CD-8322-47DF-8E80-0396C45E6BC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6A6F711-B14E-4DFC-B5DC-29542F252282}" type="pres">
      <dgm:prSet presAssocID="{4209F8CD-8322-47DF-8E80-0396C45E6BC1}" presName="hierChild2" presStyleCnt="0"/>
      <dgm:spPr/>
    </dgm:pt>
    <dgm:pt modelId="{3E38A923-791F-4E83-BBFC-830C210EF90C}" type="pres">
      <dgm:prSet presAssocID="{F63DD651-F4D8-4304-BE62-A61DF17A8BFC}" presName="Name37" presStyleLbl="parChTrans1D2" presStyleIdx="0" presStyleCnt="4"/>
      <dgm:spPr/>
      <dgm:t>
        <a:bodyPr/>
        <a:lstStyle/>
        <a:p>
          <a:endParaRPr lang="ru-RU"/>
        </a:p>
      </dgm:t>
    </dgm:pt>
    <dgm:pt modelId="{DE6B49E3-BD18-438B-A284-7ECA7460273A}" type="pres">
      <dgm:prSet presAssocID="{7C1A90C1-996B-4B36-8D5F-F5AF3150F084}" presName="hierRoot2" presStyleCnt="0">
        <dgm:presLayoutVars>
          <dgm:hierBranch val="init"/>
        </dgm:presLayoutVars>
      </dgm:prSet>
      <dgm:spPr/>
    </dgm:pt>
    <dgm:pt modelId="{FC30A2E5-AF0F-4BBD-8538-A544102243BB}" type="pres">
      <dgm:prSet presAssocID="{7C1A90C1-996B-4B36-8D5F-F5AF3150F084}" presName="rootComposite" presStyleCnt="0"/>
      <dgm:spPr/>
    </dgm:pt>
    <dgm:pt modelId="{9B1E39B8-8FD7-4942-9D7D-033606AA6FBA}" type="pres">
      <dgm:prSet presAssocID="{7C1A90C1-996B-4B36-8D5F-F5AF3150F084}" presName="rootText" presStyleLbl="node2" presStyleIdx="0" presStyleCnt="4" custScaleX="112548" custScaleY="2566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65FCB6-8B03-4F1E-8AA4-D5E20DF25E38}" type="pres">
      <dgm:prSet presAssocID="{7C1A90C1-996B-4B36-8D5F-F5AF3150F084}" presName="rootConnector" presStyleLbl="node2" presStyleIdx="0" presStyleCnt="4"/>
      <dgm:spPr/>
      <dgm:t>
        <a:bodyPr/>
        <a:lstStyle/>
        <a:p>
          <a:endParaRPr lang="ru-RU"/>
        </a:p>
      </dgm:t>
    </dgm:pt>
    <dgm:pt modelId="{253E3280-46F6-4626-89A5-892F32CCF5BC}" type="pres">
      <dgm:prSet presAssocID="{7C1A90C1-996B-4B36-8D5F-F5AF3150F084}" presName="hierChild4" presStyleCnt="0"/>
      <dgm:spPr/>
    </dgm:pt>
    <dgm:pt modelId="{ED19FEE0-CB66-4B3C-A090-6181B2423E73}" type="pres">
      <dgm:prSet presAssocID="{7C1A90C1-996B-4B36-8D5F-F5AF3150F084}" presName="hierChild5" presStyleCnt="0"/>
      <dgm:spPr/>
    </dgm:pt>
    <dgm:pt modelId="{5ADC3C75-413B-4337-8E01-C1EC5AAE2DB2}" type="pres">
      <dgm:prSet presAssocID="{17745131-1F8B-49E9-A6B1-0398B2E3514C}" presName="Name37" presStyleLbl="parChTrans1D2" presStyleIdx="1" presStyleCnt="4"/>
      <dgm:spPr/>
      <dgm:t>
        <a:bodyPr/>
        <a:lstStyle/>
        <a:p>
          <a:endParaRPr lang="ru-RU"/>
        </a:p>
      </dgm:t>
    </dgm:pt>
    <dgm:pt modelId="{B9B8E51C-2C5F-479D-A146-E38B45869BDF}" type="pres">
      <dgm:prSet presAssocID="{5B94608E-8BA4-4CD6-88B4-DF17ACE718F1}" presName="hierRoot2" presStyleCnt="0">
        <dgm:presLayoutVars>
          <dgm:hierBranch val="init"/>
        </dgm:presLayoutVars>
      </dgm:prSet>
      <dgm:spPr/>
    </dgm:pt>
    <dgm:pt modelId="{5D6630B7-2262-48FC-8441-F6AB5FE5DD2F}" type="pres">
      <dgm:prSet presAssocID="{5B94608E-8BA4-4CD6-88B4-DF17ACE718F1}" presName="rootComposite" presStyleCnt="0"/>
      <dgm:spPr/>
    </dgm:pt>
    <dgm:pt modelId="{F9D150B0-B7D7-4D20-A499-BAEB5AFD8A04}" type="pres">
      <dgm:prSet presAssocID="{5B94608E-8BA4-4CD6-88B4-DF17ACE718F1}" presName="rootText" presStyleLbl="node2" presStyleIdx="1" presStyleCnt="4" custScaleY="2566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310D8F-5A02-480B-A797-27034BEE660E}" type="pres">
      <dgm:prSet presAssocID="{5B94608E-8BA4-4CD6-88B4-DF17ACE718F1}" presName="rootConnector" presStyleLbl="node2" presStyleIdx="1" presStyleCnt="4"/>
      <dgm:spPr/>
      <dgm:t>
        <a:bodyPr/>
        <a:lstStyle/>
        <a:p>
          <a:endParaRPr lang="ru-RU"/>
        </a:p>
      </dgm:t>
    </dgm:pt>
    <dgm:pt modelId="{154BB1BD-3BD1-4F93-B918-5DD54E5013AC}" type="pres">
      <dgm:prSet presAssocID="{5B94608E-8BA4-4CD6-88B4-DF17ACE718F1}" presName="hierChild4" presStyleCnt="0"/>
      <dgm:spPr/>
    </dgm:pt>
    <dgm:pt modelId="{55ED170C-2C16-400A-BE9F-E637B5D880F6}" type="pres">
      <dgm:prSet presAssocID="{5B94608E-8BA4-4CD6-88B4-DF17ACE718F1}" presName="hierChild5" presStyleCnt="0"/>
      <dgm:spPr/>
    </dgm:pt>
    <dgm:pt modelId="{751BF9AA-ABA0-422D-96A9-37CCB830A676}" type="pres">
      <dgm:prSet presAssocID="{ED12C001-E435-4B80-AB58-BDE27DFBAEAD}" presName="Name37" presStyleLbl="parChTrans1D2" presStyleIdx="2" presStyleCnt="4"/>
      <dgm:spPr/>
      <dgm:t>
        <a:bodyPr/>
        <a:lstStyle/>
        <a:p>
          <a:endParaRPr lang="ru-RU"/>
        </a:p>
      </dgm:t>
    </dgm:pt>
    <dgm:pt modelId="{7CBBC06D-FB6F-492C-9481-D10568CBC85F}" type="pres">
      <dgm:prSet presAssocID="{FF781579-FFB0-40A7-97BD-82A45FF8C544}" presName="hierRoot2" presStyleCnt="0">
        <dgm:presLayoutVars>
          <dgm:hierBranch val="init"/>
        </dgm:presLayoutVars>
      </dgm:prSet>
      <dgm:spPr/>
    </dgm:pt>
    <dgm:pt modelId="{12B182D6-4CC6-4257-A1A7-4EF17B4382D3}" type="pres">
      <dgm:prSet presAssocID="{FF781579-FFB0-40A7-97BD-82A45FF8C544}" presName="rootComposite" presStyleCnt="0"/>
      <dgm:spPr/>
    </dgm:pt>
    <dgm:pt modelId="{A2C6F1EA-C413-4B31-93FA-193965EF6A20}" type="pres">
      <dgm:prSet presAssocID="{FF781579-FFB0-40A7-97BD-82A45FF8C544}" presName="rootText" presStyleLbl="node2" presStyleIdx="2" presStyleCnt="4" custScaleY="2602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103BCA-D979-4C05-A851-54758413CA16}" type="pres">
      <dgm:prSet presAssocID="{FF781579-FFB0-40A7-97BD-82A45FF8C544}" presName="rootConnector" presStyleLbl="node2" presStyleIdx="2" presStyleCnt="4"/>
      <dgm:spPr/>
      <dgm:t>
        <a:bodyPr/>
        <a:lstStyle/>
        <a:p>
          <a:endParaRPr lang="ru-RU"/>
        </a:p>
      </dgm:t>
    </dgm:pt>
    <dgm:pt modelId="{932CF339-6FFA-4341-B8A0-FFD95EB7ACA9}" type="pres">
      <dgm:prSet presAssocID="{FF781579-FFB0-40A7-97BD-82A45FF8C544}" presName="hierChild4" presStyleCnt="0"/>
      <dgm:spPr/>
    </dgm:pt>
    <dgm:pt modelId="{44D2913E-F5B4-4957-9CAD-0DFB27C6AF3C}" type="pres">
      <dgm:prSet presAssocID="{FF781579-FFB0-40A7-97BD-82A45FF8C544}" presName="hierChild5" presStyleCnt="0"/>
      <dgm:spPr/>
    </dgm:pt>
    <dgm:pt modelId="{C938C53B-6208-4944-9242-B864B2F806C3}" type="pres">
      <dgm:prSet presAssocID="{3E263906-4178-4750-B9C2-FCB2949261B7}" presName="Name37" presStyleLbl="parChTrans1D2" presStyleIdx="3" presStyleCnt="4"/>
      <dgm:spPr/>
      <dgm:t>
        <a:bodyPr/>
        <a:lstStyle/>
        <a:p>
          <a:endParaRPr lang="ru-RU"/>
        </a:p>
      </dgm:t>
    </dgm:pt>
    <dgm:pt modelId="{78E60BA2-6454-4B4B-99F5-ED5DAD77F69D}" type="pres">
      <dgm:prSet presAssocID="{33861253-A966-45D2-A717-A4D52BA9A31F}" presName="hierRoot2" presStyleCnt="0">
        <dgm:presLayoutVars>
          <dgm:hierBranch val="init"/>
        </dgm:presLayoutVars>
      </dgm:prSet>
      <dgm:spPr/>
    </dgm:pt>
    <dgm:pt modelId="{1453EFEF-02DB-400E-885F-F492109382CE}" type="pres">
      <dgm:prSet presAssocID="{33861253-A966-45D2-A717-A4D52BA9A31F}" presName="rootComposite" presStyleCnt="0"/>
      <dgm:spPr/>
    </dgm:pt>
    <dgm:pt modelId="{272721EA-DEC4-469C-AAD3-E7487A81A310}" type="pres">
      <dgm:prSet presAssocID="{33861253-A966-45D2-A717-A4D52BA9A31F}" presName="rootText" presStyleLbl="node2" presStyleIdx="3" presStyleCnt="4" custScaleY="256651" custLinFactNeighborX="9674" custLinFactNeighborY="14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A49493-6E0F-45C3-B179-6008EDE99D74}" type="pres">
      <dgm:prSet presAssocID="{33861253-A966-45D2-A717-A4D52BA9A31F}" presName="rootConnector" presStyleLbl="node2" presStyleIdx="3" presStyleCnt="4"/>
      <dgm:spPr/>
      <dgm:t>
        <a:bodyPr/>
        <a:lstStyle/>
        <a:p>
          <a:endParaRPr lang="ru-RU"/>
        </a:p>
      </dgm:t>
    </dgm:pt>
    <dgm:pt modelId="{6A94629D-FE89-44AE-BE1A-EA940C90113B}" type="pres">
      <dgm:prSet presAssocID="{33861253-A966-45D2-A717-A4D52BA9A31F}" presName="hierChild4" presStyleCnt="0"/>
      <dgm:spPr/>
    </dgm:pt>
    <dgm:pt modelId="{83775662-3096-4A83-B324-57AF4CA9AAFC}" type="pres">
      <dgm:prSet presAssocID="{33861253-A966-45D2-A717-A4D52BA9A31F}" presName="hierChild5" presStyleCnt="0"/>
      <dgm:spPr/>
    </dgm:pt>
    <dgm:pt modelId="{4BE851D6-DD89-4CC1-829F-7A5427312C00}" type="pres">
      <dgm:prSet presAssocID="{4209F8CD-8322-47DF-8E80-0396C45E6BC1}" presName="hierChild3" presStyleCnt="0"/>
      <dgm:spPr/>
    </dgm:pt>
  </dgm:ptLst>
  <dgm:cxnLst>
    <dgm:cxn modelId="{047F3DB8-FAD6-487E-B246-B6BB5BBC1CC9}" type="presOf" srcId="{4209F8CD-8322-47DF-8E80-0396C45E6BC1}" destId="{55910BA2-8E86-407B-A80F-B5C7F07A498C}" srcOrd="0" destOrd="0" presId="urn:microsoft.com/office/officeart/2005/8/layout/orgChart1"/>
    <dgm:cxn modelId="{37279563-2A50-4316-90A2-9C707086028A}" type="presOf" srcId="{5B94608E-8BA4-4CD6-88B4-DF17ACE718F1}" destId="{F9D150B0-B7D7-4D20-A499-BAEB5AFD8A04}" srcOrd="0" destOrd="0" presId="urn:microsoft.com/office/officeart/2005/8/layout/orgChart1"/>
    <dgm:cxn modelId="{CCEFA953-809B-49F3-A3EC-9F46D11AD5A7}" type="presOf" srcId="{7C1A90C1-996B-4B36-8D5F-F5AF3150F084}" destId="{8B65FCB6-8B03-4F1E-8AA4-D5E20DF25E38}" srcOrd="1" destOrd="0" presId="urn:microsoft.com/office/officeart/2005/8/layout/orgChart1"/>
    <dgm:cxn modelId="{9836FFAE-96BD-4AA6-824E-83A1F1A58720}" type="presOf" srcId="{FF781579-FFB0-40A7-97BD-82A45FF8C544}" destId="{82103BCA-D979-4C05-A851-54758413CA16}" srcOrd="1" destOrd="0" presId="urn:microsoft.com/office/officeart/2005/8/layout/orgChart1"/>
    <dgm:cxn modelId="{A3D086E8-255B-4CAD-807D-44256C3AFCA5}" type="presOf" srcId="{F63DD651-F4D8-4304-BE62-A61DF17A8BFC}" destId="{3E38A923-791F-4E83-BBFC-830C210EF90C}" srcOrd="0" destOrd="0" presId="urn:microsoft.com/office/officeart/2005/8/layout/orgChart1"/>
    <dgm:cxn modelId="{6CF7A390-306D-474B-8E6F-9F5D651B099F}" type="presOf" srcId="{FF781579-FFB0-40A7-97BD-82A45FF8C544}" destId="{A2C6F1EA-C413-4B31-93FA-193965EF6A20}" srcOrd="0" destOrd="0" presId="urn:microsoft.com/office/officeart/2005/8/layout/orgChart1"/>
    <dgm:cxn modelId="{36A033BC-B64B-4186-9A42-68AE124B95FD}" srcId="{89B459D2-B18B-4DD2-AD16-0684C5F92F74}" destId="{4209F8CD-8322-47DF-8E80-0396C45E6BC1}" srcOrd="0" destOrd="0" parTransId="{09F5E11F-B350-4D75-9ADC-8E64FC04E651}" sibTransId="{E1BAB241-96BC-4E21-9F5C-93618FEAB3FF}"/>
    <dgm:cxn modelId="{F8175B7E-B12C-48BE-BEF5-572321C11F17}" srcId="{4209F8CD-8322-47DF-8E80-0396C45E6BC1}" destId="{5B94608E-8BA4-4CD6-88B4-DF17ACE718F1}" srcOrd="1" destOrd="0" parTransId="{17745131-1F8B-49E9-A6B1-0398B2E3514C}" sibTransId="{F1A88652-7609-4B19-A89B-FCBB3C7724D2}"/>
    <dgm:cxn modelId="{778480E2-5C95-49BD-A4E7-DD1CF5FE9AEE}" type="presOf" srcId="{4209F8CD-8322-47DF-8E80-0396C45E6BC1}" destId="{36C4C1EE-AFC6-43D7-B263-932F5328859F}" srcOrd="1" destOrd="0" presId="urn:microsoft.com/office/officeart/2005/8/layout/orgChart1"/>
    <dgm:cxn modelId="{5C3F3D7D-201D-41FE-BB45-D8CC8E5A5FAA}" type="presOf" srcId="{17745131-1F8B-49E9-A6B1-0398B2E3514C}" destId="{5ADC3C75-413B-4337-8E01-C1EC5AAE2DB2}" srcOrd="0" destOrd="0" presId="urn:microsoft.com/office/officeart/2005/8/layout/orgChart1"/>
    <dgm:cxn modelId="{91D892FC-7554-482B-8C08-6953CE38FC20}" type="presOf" srcId="{5B94608E-8BA4-4CD6-88B4-DF17ACE718F1}" destId="{6C310D8F-5A02-480B-A797-27034BEE660E}" srcOrd="1" destOrd="0" presId="urn:microsoft.com/office/officeart/2005/8/layout/orgChart1"/>
    <dgm:cxn modelId="{490F081F-4310-4FDE-8048-89F63128D86D}" type="presOf" srcId="{33861253-A966-45D2-A717-A4D52BA9A31F}" destId="{272721EA-DEC4-469C-AAD3-E7487A81A310}" srcOrd="0" destOrd="0" presId="urn:microsoft.com/office/officeart/2005/8/layout/orgChart1"/>
    <dgm:cxn modelId="{90641AD6-1F59-45E7-8190-21ACF139DE42}" type="presOf" srcId="{89B459D2-B18B-4DD2-AD16-0684C5F92F74}" destId="{903C59D9-D45E-4957-8B8F-62C38371D415}" srcOrd="0" destOrd="0" presId="urn:microsoft.com/office/officeart/2005/8/layout/orgChart1"/>
    <dgm:cxn modelId="{ED43B570-B6CA-4D2B-B354-EBE0D45508E8}" type="presOf" srcId="{ED12C001-E435-4B80-AB58-BDE27DFBAEAD}" destId="{751BF9AA-ABA0-422D-96A9-37CCB830A676}" srcOrd="0" destOrd="0" presId="urn:microsoft.com/office/officeart/2005/8/layout/orgChart1"/>
    <dgm:cxn modelId="{15E5E246-8E26-432F-9A1F-AD9B772A80EC}" srcId="{4209F8CD-8322-47DF-8E80-0396C45E6BC1}" destId="{7C1A90C1-996B-4B36-8D5F-F5AF3150F084}" srcOrd="0" destOrd="0" parTransId="{F63DD651-F4D8-4304-BE62-A61DF17A8BFC}" sibTransId="{B54965BB-8AAD-4403-ABFE-D57AFD27F467}"/>
    <dgm:cxn modelId="{2B617839-1EBE-44E7-9F90-37FCA06C9892}" srcId="{4209F8CD-8322-47DF-8E80-0396C45E6BC1}" destId="{33861253-A966-45D2-A717-A4D52BA9A31F}" srcOrd="3" destOrd="0" parTransId="{3E263906-4178-4750-B9C2-FCB2949261B7}" sibTransId="{C5F99652-BB41-4F7D-AFDB-3E0074F0CA0F}"/>
    <dgm:cxn modelId="{21E57E38-1DD3-4395-B41F-E0651B66030F}" type="presOf" srcId="{3E263906-4178-4750-B9C2-FCB2949261B7}" destId="{C938C53B-6208-4944-9242-B864B2F806C3}" srcOrd="0" destOrd="0" presId="urn:microsoft.com/office/officeart/2005/8/layout/orgChart1"/>
    <dgm:cxn modelId="{D62C49CC-3F90-4A41-BFCB-471133390305}" type="presOf" srcId="{7C1A90C1-996B-4B36-8D5F-F5AF3150F084}" destId="{9B1E39B8-8FD7-4942-9D7D-033606AA6FBA}" srcOrd="0" destOrd="0" presId="urn:microsoft.com/office/officeart/2005/8/layout/orgChart1"/>
    <dgm:cxn modelId="{F6A21674-47C3-49E6-8C03-68E97A2108DF}" type="presOf" srcId="{33861253-A966-45D2-A717-A4D52BA9A31F}" destId="{70A49493-6E0F-45C3-B179-6008EDE99D74}" srcOrd="1" destOrd="0" presId="urn:microsoft.com/office/officeart/2005/8/layout/orgChart1"/>
    <dgm:cxn modelId="{36DA3F68-A89E-43EF-9A96-503B3D72190C}" srcId="{4209F8CD-8322-47DF-8E80-0396C45E6BC1}" destId="{FF781579-FFB0-40A7-97BD-82A45FF8C544}" srcOrd="2" destOrd="0" parTransId="{ED12C001-E435-4B80-AB58-BDE27DFBAEAD}" sibTransId="{C3DEAFD4-F8CE-4081-B56C-B5A742714157}"/>
    <dgm:cxn modelId="{48709F3C-9DBE-4F63-8C23-63FFE64C9B55}" type="presParOf" srcId="{903C59D9-D45E-4957-8B8F-62C38371D415}" destId="{5DB8E96C-E116-4294-A5FF-8085347C6D27}" srcOrd="0" destOrd="0" presId="urn:microsoft.com/office/officeart/2005/8/layout/orgChart1"/>
    <dgm:cxn modelId="{391D864A-8AD4-4A87-80E5-1EA2E640029E}" type="presParOf" srcId="{5DB8E96C-E116-4294-A5FF-8085347C6D27}" destId="{C46DFEB4-0D01-49F1-83C5-C3DFF6FC33BA}" srcOrd="0" destOrd="0" presId="urn:microsoft.com/office/officeart/2005/8/layout/orgChart1"/>
    <dgm:cxn modelId="{93CBF726-23E0-4491-A040-0184FB465B8E}" type="presParOf" srcId="{C46DFEB4-0D01-49F1-83C5-C3DFF6FC33BA}" destId="{55910BA2-8E86-407B-A80F-B5C7F07A498C}" srcOrd="0" destOrd="0" presId="urn:microsoft.com/office/officeart/2005/8/layout/orgChart1"/>
    <dgm:cxn modelId="{DF74EC32-7817-4681-B931-60AE185D11F3}" type="presParOf" srcId="{C46DFEB4-0D01-49F1-83C5-C3DFF6FC33BA}" destId="{36C4C1EE-AFC6-43D7-B263-932F5328859F}" srcOrd="1" destOrd="0" presId="urn:microsoft.com/office/officeart/2005/8/layout/orgChart1"/>
    <dgm:cxn modelId="{09070F6C-EDDC-4CF7-90BE-0D064ABE3C95}" type="presParOf" srcId="{5DB8E96C-E116-4294-A5FF-8085347C6D27}" destId="{E6A6F711-B14E-4DFC-B5DC-29542F252282}" srcOrd="1" destOrd="0" presId="urn:microsoft.com/office/officeart/2005/8/layout/orgChart1"/>
    <dgm:cxn modelId="{76FFCD8A-BF6A-4F9F-8ADC-DCBEE880D4C1}" type="presParOf" srcId="{E6A6F711-B14E-4DFC-B5DC-29542F252282}" destId="{3E38A923-791F-4E83-BBFC-830C210EF90C}" srcOrd="0" destOrd="0" presId="urn:microsoft.com/office/officeart/2005/8/layout/orgChart1"/>
    <dgm:cxn modelId="{37894288-5EC6-4671-932E-636D61A37255}" type="presParOf" srcId="{E6A6F711-B14E-4DFC-B5DC-29542F252282}" destId="{DE6B49E3-BD18-438B-A284-7ECA7460273A}" srcOrd="1" destOrd="0" presId="urn:microsoft.com/office/officeart/2005/8/layout/orgChart1"/>
    <dgm:cxn modelId="{A2F3BE8A-AD37-4BEF-978B-E8745D67B08E}" type="presParOf" srcId="{DE6B49E3-BD18-438B-A284-7ECA7460273A}" destId="{FC30A2E5-AF0F-4BBD-8538-A544102243BB}" srcOrd="0" destOrd="0" presId="urn:microsoft.com/office/officeart/2005/8/layout/orgChart1"/>
    <dgm:cxn modelId="{19B0FA2B-9DA4-4258-BE13-22188A367A2F}" type="presParOf" srcId="{FC30A2E5-AF0F-4BBD-8538-A544102243BB}" destId="{9B1E39B8-8FD7-4942-9D7D-033606AA6FBA}" srcOrd="0" destOrd="0" presId="urn:microsoft.com/office/officeart/2005/8/layout/orgChart1"/>
    <dgm:cxn modelId="{A242C35E-21F3-4127-B690-A8425F0044B5}" type="presParOf" srcId="{FC30A2E5-AF0F-4BBD-8538-A544102243BB}" destId="{8B65FCB6-8B03-4F1E-8AA4-D5E20DF25E38}" srcOrd="1" destOrd="0" presId="urn:microsoft.com/office/officeart/2005/8/layout/orgChart1"/>
    <dgm:cxn modelId="{D0704569-9256-4AFF-B09E-947AC7B27871}" type="presParOf" srcId="{DE6B49E3-BD18-438B-A284-7ECA7460273A}" destId="{253E3280-46F6-4626-89A5-892F32CCF5BC}" srcOrd="1" destOrd="0" presId="urn:microsoft.com/office/officeart/2005/8/layout/orgChart1"/>
    <dgm:cxn modelId="{9664053E-CCF1-4241-AEB6-2716B1133156}" type="presParOf" srcId="{DE6B49E3-BD18-438B-A284-7ECA7460273A}" destId="{ED19FEE0-CB66-4B3C-A090-6181B2423E73}" srcOrd="2" destOrd="0" presId="urn:microsoft.com/office/officeart/2005/8/layout/orgChart1"/>
    <dgm:cxn modelId="{73E321E0-D9E0-413D-95A0-4A0A6DBB9C60}" type="presParOf" srcId="{E6A6F711-B14E-4DFC-B5DC-29542F252282}" destId="{5ADC3C75-413B-4337-8E01-C1EC5AAE2DB2}" srcOrd="2" destOrd="0" presId="urn:microsoft.com/office/officeart/2005/8/layout/orgChart1"/>
    <dgm:cxn modelId="{9B1CDE83-69ED-4431-BCD6-42711C6783D3}" type="presParOf" srcId="{E6A6F711-B14E-4DFC-B5DC-29542F252282}" destId="{B9B8E51C-2C5F-479D-A146-E38B45869BDF}" srcOrd="3" destOrd="0" presId="urn:microsoft.com/office/officeart/2005/8/layout/orgChart1"/>
    <dgm:cxn modelId="{18D6EA9B-D476-49DF-BEA4-96CBD35A7A97}" type="presParOf" srcId="{B9B8E51C-2C5F-479D-A146-E38B45869BDF}" destId="{5D6630B7-2262-48FC-8441-F6AB5FE5DD2F}" srcOrd="0" destOrd="0" presId="urn:microsoft.com/office/officeart/2005/8/layout/orgChart1"/>
    <dgm:cxn modelId="{09AFCD54-B318-45AC-B141-14493D3C3C80}" type="presParOf" srcId="{5D6630B7-2262-48FC-8441-F6AB5FE5DD2F}" destId="{F9D150B0-B7D7-4D20-A499-BAEB5AFD8A04}" srcOrd="0" destOrd="0" presId="urn:microsoft.com/office/officeart/2005/8/layout/orgChart1"/>
    <dgm:cxn modelId="{889303AB-11C8-46D7-9FF3-5F36BB7A9C0C}" type="presParOf" srcId="{5D6630B7-2262-48FC-8441-F6AB5FE5DD2F}" destId="{6C310D8F-5A02-480B-A797-27034BEE660E}" srcOrd="1" destOrd="0" presId="urn:microsoft.com/office/officeart/2005/8/layout/orgChart1"/>
    <dgm:cxn modelId="{37E094BA-0AB2-486D-8610-9A28E19C9F34}" type="presParOf" srcId="{B9B8E51C-2C5F-479D-A146-E38B45869BDF}" destId="{154BB1BD-3BD1-4F93-B918-5DD54E5013AC}" srcOrd="1" destOrd="0" presId="urn:microsoft.com/office/officeart/2005/8/layout/orgChart1"/>
    <dgm:cxn modelId="{333623C3-D17B-4693-B49B-D673E793D825}" type="presParOf" srcId="{B9B8E51C-2C5F-479D-A146-E38B45869BDF}" destId="{55ED170C-2C16-400A-BE9F-E637B5D880F6}" srcOrd="2" destOrd="0" presId="urn:microsoft.com/office/officeart/2005/8/layout/orgChart1"/>
    <dgm:cxn modelId="{60167C4C-F174-4105-9CBD-88E51095C0DD}" type="presParOf" srcId="{E6A6F711-B14E-4DFC-B5DC-29542F252282}" destId="{751BF9AA-ABA0-422D-96A9-37CCB830A676}" srcOrd="4" destOrd="0" presId="urn:microsoft.com/office/officeart/2005/8/layout/orgChart1"/>
    <dgm:cxn modelId="{B71E7E63-7699-4A0D-9E0C-055CB1F7246A}" type="presParOf" srcId="{E6A6F711-B14E-4DFC-B5DC-29542F252282}" destId="{7CBBC06D-FB6F-492C-9481-D10568CBC85F}" srcOrd="5" destOrd="0" presId="urn:microsoft.com/office/officeart/2005/8/layout/orgChart1"/>
    <dgm:cxn modelId="{382153B1-D90B-4337-AF32-E4E6CD4D2A8C}" type="presParOf" srcId="{7CBBC06D-FB6F-492C-9481-D10568CBC85F}" destId="{12B182D6-4CC6-4257-A1A7-4EF17B4382D3}" srcOrd="0" destOrd="0" presId="urn:microsoft.com/office/officeart/2005/8/layout/orgChart1"/>
    <dgm:cxn modelId="{D4D38896-7CCD-4C8B-B06C-4CD92B86BFDF}" type="presParOf" srcId="{12B182D6-4CC6-4257-A1A7-4EF17B4382D3}" destId="{A2C6F1EA-C413-4B31-93FA-193965EF6A20}" srcOrd="0" destOrd="0" presId="urn:microsoft.com/office/officeart/2005/8/layout/orgChart1"/>
    <dgm:cxn modelId="{A234F318-A370-45AD-9FE9-011C415A2BAB}" type="presParOf" srcId="{12B182D6-4CC6-4257-A1A7-4EF17B4382D3}" destId="{82103BCA-D979-4C05-A851-54758413CA16}" srcOrd="1" destOrd="0" presId="urn:microsoft.com/office/officeart/2005/8/layout/orgChart1"/>
    <dgm:cxn modelId="{D51C4106-70B9-4D1B-BAD2-063E4AFDC750}" type="presParOf" srcId="{7CBBC06D-FB6F-492C-9481-D10568CBC85F}" destId="{932CF339-6FFA-4341-B8A0-FFD95EB7ACA9}" srcOrd="1" destOrd="0" presId="urn:microsoft.com/office/officeart/2005/8/layout/orgChart1"/>
    <dgm:cxn modelId="{EB97CF1A-77F8-4BFA-86EC-F7BA20B42030}" type="presParOf" srcId="{7CBBC06D-FB6F-492C-9481-D10568CBC85F}" destId="{44D2913E-F5B4-4957-9CAD-0DFB27C6AF3C}" srcOrd="2" destOrd="0" presId="urn:microsoft.com/office/officeart/2005/8/layout/orgChart1"/>
    <dgm:cxn modelId="{E405D888-3CF5-46E2-8138-1FA82B0EFB1F}" type="presParOf" srcId="{E6A6F711-B14E-4DFC-B5DC-29542F252282}" destId="{C938C53B-6208-4944-9242-B864B2F806C3}" srcOrd="6" destOrd="0" presId="urn:microsoft.com/office/officeart/2005/8/layout/orgChart1"/>
    <dgm:cxn modelId="{4B661457-B3F5-4ED2-9D76-357820D04CE0}" type="presParOf" srcId="{E6A6F711-B14E-4DFC-B5DC-29542F252282}" destId="{78E60BA2-6454-4B4B-99F5-ED5DAD77F69D}" srcOrd="7" destOrd="0" presId="urn:microsoft.com/office/officeart/2005/8/layout/orgChart1"/>
    <dgm:cxn modelId="{E2BB478E-40F9-4330-BF41-A2BE42327F36}" type="presParOf" srcId="{78E60BA2-6454-4B4B-99F5-ED5DAD77F69D}" destId="{1453EFEF-02DB-400E-885F-F492109382CE}" srcOrd="0" destOrd="0" presId="urn:microsoft.com/office/officeart/2005/8/layout/orgChart1"/>
    <dgm:cxn modelId="{B34C6088-B880-4773-B047-C79FDDCE10A0}" type="presParOf" srcId="{1453EFEF-02DB-400E-885F-F492109382CE}" destId="{272721EA-DEC4-469C-AAD3-E7487A81A310}" srcOrd="0" destOrd="0" presId="urn:microsoft.com/office/officeart/2005/8/layout/orgChart1"/>
    <dgm:cxn modelId="{48FCFCD0-6B71-49F0-BC52-25F51742421D}" type="presParOf" srcId="{1453EFEF-02DB-400E-885F-F492109382CE}" destId="{70A49493-6E0F-45C3-B179-6008EDE99D74}" srcOrd="1" destOrd="0" presId="urn:microsoft.com/office/officeart/2005/8/layout/orgChart1"/>
    <dgm:cxn modelId="{3874026F-59EA-4165-B7BA-CAA36279ED36}" type="presParOf" srcId="{78E60BA2-6454-4B4B-99F5-ED5DAD77F69D}" destId="{6A94629D-FE89-44AE-BE1A-EA940C90113B}" srcOrd="1" destOrd="0" presId="urn:microsoft.com/office/officeart/2005/8/layout/orgChart1"/>
    <dgm:cxn modelId="{275E8907-7756-43E8-BD5F-5F302F7C5331}" type="presParOf" srcId="{78E60BA2-6454-4B4B-99F5-ED5DAD77F69D}" destId="{83775662-3096-4A83-B324-57AF4CA9AAFC}" srcOrd="2" destOrd="0" presId="urn:microsoft.com/office/officeart/2005/8/layout/orgChart1"/>
    <dgm:cxn modelId="{187EB0B0-72D6-426A-9106-C8A2145686A2}" type="presParOf" srcId="{5DB8E96C-E116-4294-A5FF-8085347C6D27}" destId="{4BE851D6-DD89-4CC1-829F-7A5427312C00}" srcOrd="2" destOrd="0" presId="urn:microsoft.com/office/officeart/2005/8/layout/orgChar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B432C-EB16-4962-8025-9E6183083000}">
      <dsp:nvSpPr>
        <dsp:cNvPr id="0" name=""/>
        <dsp:cNvSpPr/>
      </dsp:nvSpPr>
      <dsp:spPr>
        <a:xfrm>
          <a:off x="3573255" y="2802639"/>
          <a:ext cx="1714326" cy="1714326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Бюджет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24312" y="3053696"/>
        <a:ext cx="1212212" cy="1212212"/>
      </dsp:txXfrm>
    </dsp:sp>
    <dsp:sp modelId="{140FA116-B10B-4C22-A3BC-0CE600B253F9}">
      <dsp:nvSpPr>
        <dsp:cNvPr id="0" name=""/>
        <dsp:cNvSpPr/>
      </dsp:nvSpPr>
      <dsp:spPr>
        <a:xfrm rot="16200000">
          <a:off x="4255899" y="2159419"/>
          <a:ext cx="349037" cy="6476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itchFamily="18" charset="0"/>
            <a:cs typeface="Times New Roman" pitchFamily="18" charset="0"/>
          </a:endParaRPr>
        </a:p>
      </dsp:txBody>
      <dsp:txXfrm>
        <a:off x="4308255" y="2341302"/>
        <a:ext cx="244326" cy="388580"/>
      </dsp:txXfrm>
    </dsp:sp>
    <dsp:sp modelId="{F51AD9C2-5F1C-48EC-ACA7-6A5549D47B3A}">
      <dsp:nvSpPr>
        <dsp:cNvPr id="0" name=""/>
        <dsp:cNvSpPr/>
      </dsp:nvSpPr>
      <dsp:spPr>
        <a:xfrm>
          <a:off x="3263333" y="-155900"/>
          <a:ext cx="2334170" cy="229997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ДОХОДЫ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(поступление денежных средств)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05164" y="180924"/>
        <a:ext cx="1650508" cy="1626330"/>
      </dsp:txXfrm>
    </dsp:sp>
    <dsp:sp modelId="{6FBBEDC0-A5FE-4923-81EF-1D64FFE6A6DD}">
      <dsp:nvSpPr>
        <dsp:cNvPr id="0" name=""/>
        <dsp:cNvSpPr/>
      </dsp:nvSpPr>
      <dsp:spPr>
        <a:xfrm rot="1800000">
          <a:off x="5283331" y="3937558"/>
          <a:ext cx="378083" cy="6476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itchFamily="18" charset="0"/>
            <a:cs typeface="Times New Roman" pitchFamily="18" charset="0"/>
          </a:endParaRPr>
        </a:p>
      </dsp:txBody>
      <dsp:txXfrm>
        <a:off x="5290929" y="4038729"/>
        <a:ext cx="264658" cy="388580"/>
      </dsp:txXfrm>
    </dsp:sp>
    <dsp:sp modelId="{921CB84C-1934-4279-8F2D-4B4F6EF63E40}">
      <dsp:nvSpPr>
        <dsp:cNvPr id="0" name=""/>
        <dsp:cNvSpPr/>
      </dsp:nvSpPr>
      <dsp:spPr>
        <a:xfrm>
          <a:off x="5617844" y="3965730"/>
          <a:ext cx="2242301" cy="205385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(выплаты из бюджета)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46221" y="4266511"/>
        <a:ext cx="1585547" cy="1452296"/>
      </dsp:txXfrm>
    </dsp:sp>
    <dsp:sp modelId="{D8B055FD-8783-425B-987B-D8CD6F6DBEE5}">
      <dsp:nvSpPr>
        <dsp:cNvPr id="0" name=""/>
        <dsp:cNvSpPr/>
      </dsp:nvSpPr>
      <dsp:spPr>
        <a:xfrm rot="9000000">
          <a:off x="3196045" y="3938753"/>
          <a:ext cx="380695" cy="6476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3302603" y="4039728"/>
        <a:ext cx="266487" cy="388580"/>
      </dsp:txXfrm>
    </dsp:sp>
    <dsp:sp modelId="{9C052AB5-4126-4ECA-98D9-759A3690C3BF}">
      <dsp:nvSpPr>
        <dsp:cNvPr id="0" name=""/>
        <dsp:cNvSpPr/>
      </dsp:nvSpPr>
      <dsp:spPr>
        <a:xfrm>
          <a:off x="1026063" y="3918481"/>
          <a:ext cx="2191557" cy="2148356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ИСТОЧНИКИ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финансирования дефицита бюджета (займы, кредиты, иные)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347009" y="4233100"/>
        <a:ext cx="1549665" cy="15191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C7CC10-68BB-445C-AB7A-3E76E40C821A}">
      <dsp:nvSpPr>
        <dsp:cNvPr id="0" name=""/>
        <dsp:cNvSpPr/>
      </dsp:nvSpPr>
      <dsp:spPr>
        <a:xfrm>
          <a:off x="2418782" y="1687904"/>
          <a:ext cx="1520510" cy="576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4099"/>
              </a:lnTo>
              <a:lnTo>
                <a:pt x="1520510" y="444099"/>
              </a:lnTo>
              <a:lnTo>
                <a:pt x="1520510" y="576879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448DE4-A973-4EAD-8BBB-477A10A5B84E}">
      <dsp:nvSpPr>
        <dsp:cNvPr id="0" name=""/>
        <dsp:cNvSpPr/>
      </dsp:nvSpPr>
      <dsp:spPr>
        <a:xfrm>
          <a:off x="2163364" y="1687904"/>
          <a:ext cx="255418" cy="576879"/>
        </a:xfrm>
        <a:custGeom>
          <a:avLst/>
          <a:gdLst/>
          <a:ahLst/>
          <a:cxnLst/>
          <a:rect l="0" t="0" r="0" b="0"/>
          <a:pathLst>
            <a:path>
              <a:moveTo>
                <a:pt x="255418" y="0"/>
              </a:moveTo>
              <a:lnTo>
                <a:pt x="255418" y="444099"/>
              </a:lnTo>
              <a:lnTo>
                <a:pt x="0" y="444099"/>
              </a:lnTo>
              <a:lnTo>
                <a:pt x="0" y="576879"/>
              </a:lnTo>
            </a:path>
          </a:pathLst>
        </a:cu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160616-8CD1-4099-9610-213E254F48CB}">
      <dsp:nvSpPr>
        <dsp:cNvPr id="0" name=""/>
        <dsp:cNvSpPr/>
      </dsp:nvSpPr>
      <dsp:spPr>
        <a:xfrm>
          <a:off x="633230" y="1687904"/>
          <a:ext cx="1785552" cy="576879"/>
        </a:xfrm>
        <a:custGeom>
          <a:avLst/>
          <a:gdLst/>
          <a:ahLst/>
          <a:cxnLst/>
          <a:rect l="0" t="0" r="0" b="0"/>
          <a:pathLst>
            <a:path>
              <a:moveTo>
                <a:pt x="1785552" y="0"/>
              </a:moveTo>
              <a:lnTo>
                <a:pt x="1785552" y="444099"/>
              </a:lnTo>
              <a:lnTo>
                <a:pt x="0" y="444099"/>
              </a:lnTo>
              <a:lnTo>
                <a:pt x="0" y="576879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8286D1-9BBA-4B3E-909B-14ECD4DC9BC1}">
      <dsp:nvSpPr>
        <dsp:cNvPr id="0" name=""/>
        <dsp:cNvSpPr/>
      </dsp:nvSpPr>
      <dsp:spPr>
        <a:xfrm>
          <a:off x="385007" y="894599"/>
          <a:ext cx="4067551" cy="793304"/>
        </a:xfrm>
        <a:prstGeom prst="rect">
          <a:avLst/>
        </a:prstGeom>
        <a:noFill/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Бухгалтерский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(бюджетный) учет </a:t>
          </a:r>
          <a:endParaRPr lang="ru-RU" sz="24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5007" y="894599"/>
        <a:ext cx="4067551" cy="793304"/>
      </dsp:txXfrm>
    </dsp:sp>
    <dsp:sp modelId="{6D45E558-FEDD-49AA-93CC-8FC84096EB49}">
      <dsp:nvSpPr>
        <dsp:cNvPr id="0" name=""/>
        <dsp:cNvSpPr/>
      </dsp:nvSpPr>
      <dsp:spPr>
        <a:xfrm>
          <a:off x="943" y="2264784"/>
          <a:ext cx="1264573" cy="1277529"/>
        </a:xfrm>
        <a:prstGeom prst="rect">
          <a:avLst/>
        </a:prstGeom>
        <a:noFill/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Сбор информации в денежном выражении</a:t>
          </a:r>
          <a:endParaRPr lang="ru-RU" sz="11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3" y="2264784"/>
        <a:ext cx="1264573" cy="1277529"/>
      </dsp:txXfrm>
    </dsp:sp>
    <dsp:sp modelId="{D8C8467E-1860-4B73-9A82-1BE745BBBAD0}">
      <dsp:nvSpPr>
        <dsp:cNvPr id="0" name=""/>
        <dsp:cNvSpPr/>
      </dsp:nvSpPr>
      <dsp:spPr>
        <a:xfrm>
          <a:off x="1531077" y="2264784"/>
          <a:ext cx="1264573" cy="1547034"/>
        </a:xfrm>
        <a:prstGeom prst="rect">
          <a:avLst/>
        </a:prstGeom>
        <a:noFill/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Регистрация информации</a:t>
          </a:r>
          <a:endParaRPr lang="ru-RU" sz="11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31077" y="2264784"/>
        <a:ext cx="1264573" cy="1547034"/>
      </dsp:txXfrm>
    </dsp:sp>
    <dsp:sp modelId="{04E77533-E818-4F87-A93B-4BE13529A197}">
      <dsp:nvSpPr>
        <dsp:cNvPr id="0" name=""/>
        <dsp:cNvSpPr/>
      </dsp:nvSpPr>
      <dsp:spPr>
        <a:xfrm>
          <a:off x="3061211" y="2264784"/>
          <a:ext cx="1756163" cy="1292501"/>
        </a:xfrm>
        <a:prstGeom prst="rect">
          <a:avLst/>
        </a:prstGeom>
        <a:noFill/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Обобщение информации в денежном выражении о состоянии финансовых и нефинансовых активов и обязательств</a:t>
          </a:r>
          <a:endParaRPr lang="ru-RU" sz="11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61211" y="2264784"/>
        <a:ext cx="1756163" cy="12925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504404-02A4-48C0-B5E4-B5613B87BD40}">
      <dsp:nvSpPr>
        <dsp:cNvPr id="0" name=""/>
        <dsp:cNvSpPr/>
      </dsp:nvSpPr>
      <dsp:spPr>
        <a:xfrm>
          <a:off x="2083489" y="1399021"/>
          <a:ext cx="1163162" cy="444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474"/>
              </a:lnTo>
              <a:lnTo>
                <a:pt x="1163162" y="303474"/>
              </a:lnTo>
              <a:lnTo>
                <a:pt x="1163162" y="444698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676A4B-0A9B-436C-A3BD-F8E2DD520195}">
      <dsp:nvSpPr>
        <dsp:cNvPr id="0" name=""/>
        <dsp:cNvSpPr/>
      </dsp:nvSpPr>
      <dsp:spPr>
        <a:xfrm>
          <a:off x="892201" y="1399021"/>
          <a:ext cx="1191288" cy="443362"/>
        </a:xfrm>
        <a:custGeom>
          <a:avLst/>
          <a:gdLst/>
          <a:ahLst/>
          <a:cxnLst/>
          <a:rect l="0" t="0" r="0" b="0"/>
          <a:pathLst>
            <a:path>
              <a:moveTo>
                <a:pt x="1191288" y="0"/>
              </a:moveTo>
              <a:lnTo>
                <a:pt x="1191288" y="302138"/>
              </a:lnTo>
              <a:lnTo>
                <a:pt x="0" y="302138"/>
              </a:lnTo>
              <a:lnTo>
                <a:pt x="0" y="443362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992485-937C-47CC-9AD6-AA0EAF6527CE}">
      <dsp:nvSpPr>
        <dsp:cNvPr id="0" name=""/>
        <dsp:cNvSpPr/>
      </dsp:nvSpPr>
      <dsp:spPr>
        <a:xfrm>
          <a:off x="1061585" y="430991"/>
          <a:ext cx="2043809" cy="96803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A80A7-B065-4969-B916-266117C8D822}">
      <dsp:nvSpPr>
        <dsp:cNvPr id="0" name=""/>
        <dsp:cNvSpPr/>
      </dsp:nvSpPr>
      <dsp:spPr>
        <a:xfrm>
          <a:off x="1230969" y="591906"/>
          <a:ext cx="2043809" cy="968030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dk1">
                  <a:hueOff val="0"/>
                  <a:satOff val="0"/>
                  <a:lumOff val="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Бюджетная</a:t>
          </a:r>
          <a:r>
            <a:rPr lang="ru-RU" sz="1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(бухгалтерская) отчетность</a:t>
          </a:r>
          <a:endParaRPr lang="ru-RU" sz="12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59322" y="620259"/>
        <a:ext cx="1987103" cy="911324"/>
      </dsp:txXfrm>
    </dsp:sp>
    <dsp:sp modelId="{525ABC87-D0D6-4309-AFEA-BAD291B74672}">
      <dsp:nvSpPr>
        <dsp:cNvPr id="0" name=""/>
        <dsp:cNvSpPr/>
      </dsp:nvSpPr>
      <dsp:spPr>
        <a:xfrm>
          <a:off x="-87003" y="1842384"/>
          <a:ext cx="1958408" cy="99185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1D51AB-F070-4A34-86D5-9C4D2B9D3398}">
      <dsp:nvSpPr>
        <dsp:cNvPr id="0" name=""/>
        <dsp:cNvSpPr/>
      </dsp:nvSpPr>
      <dsp:spPr>
        <a:xfrm>
          <a:off x="82380" y="2003299"/>
          <a:ext cx="1958408" cy="991853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Промежуточная бюджетная (бухгалтерская) отчетность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(ежемесячная, ежеквартальная)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430" y="2032349"/>
        <a:ext cx="1900308" cy="933753"/>
      </dsp:txXfrm>
    </dsp:sp>
    <dsp:sp modelId="{3A5286A6-1DC1-49E4-9F35-0FB1E6E83FEA}">
      <dsp:nvSpPr>
        <dsp:cNvPr id="0" name=""/>
        <dsp:cNvSpPr/>
      </dsp:nvSpPr>
      <dsp:spPr>
        <a:xfrm>
          <a:off x="2224747" y="1843720"/>
          <a:ext cx="2043809" cy="96803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149179-707C-4407-926F-EE954D275D48}">
      <dsp:nvSpPr>
        <dsp:cNvPr id="0" name=""/>
        <dsp:cNvSpPr/>
      </dsp:nvSpPr>
      <dsp:spPr>
        <a:xfrm>
          <a:off x="2394131" y="2004635"/>
          <a:ext cx="2043809" cy="968030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Годовая бюджетная (бухгалтерская) отчетность</a:t>
          </a:r>
          <a:endParaRPr lang="ru-RU" sz="12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22484" y="2032988"/>
        <a:ext cx="1987103" cy="9113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8C53B-6208-4944-9242-B864B2F806C3}">
      <dsp:nvSpPr>
        <dsp:cNvPr id="0" name=""/>
        <dsp:cNvSpPr/>
      </dsp:nvSpPr>
      <dsp:spPr>
        <a:xfrm>
          <a:off x="2945283" y="760579"/>
          <a:ext cx="2325990" cy="2690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963"/>
              </a:lnTo>
              <a:lnTo>
                <a:pt x="2325990" y="138963"/>
              </a:lnTo>
              <a:lnTo>
                <a:pt x="2325990" y="269014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1BF9AA-ABA0-422D-96A9-37CCB830A676}">
      <dsp:nvSpPr>
        <dsp:cNvPr id="0" name=""/>
        <dsp:cNvSpPr/>
      </dsp:nvSpPr>
      <dsp:spPr>
        <a:xfrm>
          <a:off x="2945283" y="760579"/>
          <a:ext cx="827053" cy="260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051"/>
              </a:lnTo>
              <a:lnTo>
                <a:pt x="827053" y="130051"/>
              </a:lnTo>
              <a:lnTo>
                <a:pt x="827053" y="260103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C3C75-413B-4337-8E01-C1EC5AAE2DB2}">
      <dsp:nvSpPr>
        <dsp:cNvPr id="0" name=""/>
        <dsp:cNvSpPr/>
      </dsp:nvSpPr>
      <dsp:spPr>
        <a:xfrm>
          <a:off x="2273647" y="760579"/>
          <a:ext cx="671636" cy="260103"/>
        </a:xfrm>
        <a:custGeom>
          <a:avLst/>
          <a:gdLst/>
          <a:ahLst/>
          <a:cxnLst/>
          <a:rect l="0" t="0" r="0" b="0"/>
          <a:pathLst>
            <a:path>
              <a:moveTo>
                <a:pt x="671636" y="0"/>
              </a:moveTo>
              <a:lnTo>
                <a:pt x="671636" y="130051"/>
              </a:lnTo>
              <a:lnTo>
                <a:pt x="0" y="130051"/>
              </a:lnTo>
              <a:lnTo>
                <a:pt x="0" y="260103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38A923-791F-4E83-BBFC-830C210EF90C}">
      <dsp:nvSpPr>
        <dsp:cNvPr id="0" name=""/>
        <dsp:cNvSpPr/>
      </dsp:nvSpPr>
      <dsp:spPr>
        <a:xfrm>
          <a:off x="697248" y="760579"/>
          <a:ext cx="2248035" cy="260103"/>
        </a:xfrm>
        <a:custGeom>
          <a:avLst/>
          <a:gdLst/>
          <a:ahLst/>
          <a:cxnLst/>
          <a:rect l="0" t="0" r="0" b="0"/>
          <a:pathLst>
            <a:path>
              <a:moveTo>
                <a:pt x="2248035" y="0"/>
              </a:moveTo>
              <a:lnTo>
                <a:pt x="2248035" y="130051"/>
              </a:lnTo>
              <a:lnTo>
                <a:pt x="0" y="130051"/>
              </a:lnTo>
              <a:lnTo>
                <a:pt x="0" y="260103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910BA2-8E86-407B-A80F-B5C7F07A498C}">
      <dsp:nvSpPr>
        <dsp:cNvPr id="0" name=""/>
        <dsp:cNvSpPr/>
      </dsp:nvSpPr>
      <dsp:spPr>
        <a:xfrm>
          <a:off x="2325990" y="141285"/>
          <a:ext cx="1238586" cy="619293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Отчеты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2325990" y="141285"/>
        <a:ext cx="1238586" cy="619293"/>
      </dsp:txXfrm>
    </dsp:sp>
    <dsp:sp modelId="{9B1E39B8-8FD7-4942-9D7D-033606AA6FBA}">
      <dsp:nvSpPr>
        <dsp:cNvPr id="0" name=""/>
        <dsp:cNvSpPr/>
      </dsp:nvSpPr>
      <dsp:spPr>
        <a:xfrm>
          <a:off x="246" y="1020682"/>
          <a:ext cx="1394004" cy="1589428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Отчет об исполнении бюджета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(об исполнении учреждением плана его финансово-хозяйственной деятельности)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246" y="1020682"/>
        <a:ext cx="1394004" cy="1589428"/>
      </dsp:txXfrm>
    </dsp:sp>
    <dsp:sp modelId="{F9D150B0-B7D7-4D20-A499-BAEB5AFD8A04}">
      <dsp:nvSpPr>
        <dsp:cNvPr id="0" name=""/>
        <dsp:cNvSpPr/>
      </dsp:nvSpPr>
      <dsp:spPr>
        <a:xfrm>
          <a:off x="1654354" y="1020682"/>
          <a:ext cx="1238586" cy="1589428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Баланс исполнения бюджета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(баланс государственного (муниципального) учреждения)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1654354" y="1020682"/>
        <a:ext cx="1238586" cy="1589428"/>
      </dsp:txXfrm>
    </dsp:sp>
    <dsp:sp modelId="{A2C6F1EA-C413-4B31-93FA-193965EF6A20}">
      <dsp:nvSpPr>
        <dsp:cNvPr id="0" name=""/>
        <dsp:cNvSpPr/>
      </dsp:nvSpPr>
      <dsp:spPr>
        <a:xfrm>
          <a:off x="3153044" y="1020682"/>
          <a:ext cx="1238586" cy="1611884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Отчет о движении денежных средств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(отчет о движении денежных средств учреждения)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3153044" y="1020682"/>
        <a:ext cx="1238586" cy="1611884"/>
      </dsp:txXfrm>
    </dsp:sp>
    <dsp:sp modelId="{272721EA-DEC4-469C-AAD3-E7487A81A310}">
      <dsp:nvSpPr>
        <dsp:cNvPr id="0" name=""/>
        <dsp:cNvSpPr/>
      </dsp:nvSpPr>
      <dsp:spPr>
        <a:xfrm>
          <a:off x="4651981" y="1029594"/>
          <a:ext cx="1238586" cy="1589422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rgbClr val="3518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Отчет о финансовых результатах деятельности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(отчет о финансовых результатах деятельности учреждения)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4651981" y="1029594"/>
        <a:ext cx="1238586" cy="15894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0.84277</cdr:x>
      <cdr:y>0.07547</cdr:y>
    </cdr:from>
    <cdr:to>
      <cdr:x>0.97279</cdr:x>
      <cdr:y>0.15843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60013" y="282970"/>
          <a:ext cx="688050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86,2%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0.26524</cdr:x>
      <cdr:y>0.2483</cdr:y>
    </cdr:from>
    <cdr:to>
      <cdr:x>0.36437</cdr:x>
      <cdr:y>0.33126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403647" y="931042"/>
          <a:ext cx="524604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2,3%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0.26524</cdr:x>
      <cdr:y>0.42114</cdr:y>
    </cdr:from>
    <cdr:to>
      <cdr:x>0.36438</cdr:x>
      <cdr:y>0.5041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403647" y="1579114"/>
          <a:ext cx="524657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1,9%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0.26524</cdr:x>
      <cdr:y>0.57478</cdr:y>
    </cdr:from>
    <cdr:to>
      <cdr:x>0.36438</cdr:x>
      <cdr:y>0.65774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403647" y="2155178"/>
          <a:ext cx="524657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0,7%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0.26524</cdr:x>
      <cdr:y>0.74761</cdr:y>
    </cdr:from>
    <cdr:to>
      <cdr:x>0.36437</cdr:x>
      <cdr:y>0.83057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1403647" y="2803250"/>
          <a:ext cx="524603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0,6%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0.36822</cdr:x>
      <cdr:y>0.20713</cdr:y>
    </cdr:from>
    <cdr:to>
      <cdr:x>0.52343</cdr:x>
      <cdr:y>0.27876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30454" y="899459"/>
          <a:ext cx="687285" cy="311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/>
            <a:t>0,1%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0.33547</cdr:x>
      <cdr:y>0.24294</cdr:y>
    </cdr:from>
    <cdr:to>
      <cdr:x>0.36822</cdr:x>
      <cdr:y>0.25381</cdr:y>
    </cdr:to>
    <cdr:cxnSp macro="">
      <cdr:nvCxnSpPr>
        <cdr:cNvPr id="4" name="Прямая со стрелкой 3"/>
        <cdr:cNvCxnSpPr>
          <a:stCxn xmlns:a="http://schemas.openxmlformats.org/drawingml/2006/main" id="2" idx="1"/>
        </cdr:cNvCxnSpPr>
      </cdr:nvCxnSpPr>
      <cdr:spPr>
        <a:xfrm xmlns:a="http://schemas.openxmlformats.org/drawingml/2006/main" flipH="1">
          <a:off x="1485443" y="1054992"/>
          <a:ext cx="145011" cy="4719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A1492-807B-4300-86B5-291FBD07BB43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F04B03-6711-438F-8143-0BC1D25F46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147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4B03-6711-438F-8143-0BC1D25F460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32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4B03-6711-438F-8143-0BC1D25F4607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07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614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1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9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17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7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22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7553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26979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2751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91965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92019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239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956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4669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80995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17314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5798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81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87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60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65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87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79577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5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01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03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39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25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8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35540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58096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780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03525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8365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5833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8935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583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3573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7956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39562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14762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37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45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06374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0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55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79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6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27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03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73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85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43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7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67667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5549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97387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3433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93237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42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83532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43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35938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6782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441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71230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31701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82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72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97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67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67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72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74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47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87083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21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87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48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36719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86396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84290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92609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54790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92533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623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95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13246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46531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737078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23830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52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54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00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00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0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04929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45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2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28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73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9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45030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991636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4925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027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36070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0026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70245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129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42924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04888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9754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02363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04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77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8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5681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4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9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72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91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07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1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5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01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4274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35854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467332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29789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5542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45293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46849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734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710718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6729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6775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2578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0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98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22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4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87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11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29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64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15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45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68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90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3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08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97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8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73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85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20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56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1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16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44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5120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1572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7259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272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408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4657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120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8806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6003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590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1577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8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5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75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78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84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60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16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6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9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8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74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0434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155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1415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1896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2343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1756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42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870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194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0810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3702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09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24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10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56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28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7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20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66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2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9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05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4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6C85-60D7-4D9F-9901-6D1677075867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3213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4BB7A-F7C0-4AD8-A809-6115D0090380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4921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7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4B53-5BE6-48A2-8DB2-759F52DA6C3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53349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E903-CA30-4D7C-9249-66A4EDC4EC49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75102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E4FA-5190-4CD9-A55A-D524AF1DA7E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479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A822-C62F-446C-BD44-8729D7B10CF2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6335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B9A4-E3FD-459F-8577-ECDC0A11740C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855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99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61AA-8C26-46A3-A131-65CF919C8B9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5167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94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6FA32-E03F-4FAB-AA9C-B2FE500C09BB}" type="datetime1">
              <a:rPr lang="ru-RU" smtClean="0"/>
              <a:pPr/>
              <a:t>17.03.2025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3781B-D6D6-4F21-9331-0A2EEFB74A55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2375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2E456-B4EE-4CFB-99A2-30EF698C39C4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424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10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99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37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2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7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0130E92-8550-4A93-A5ED-7A5CF78928C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17.03.2025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71B7BAC7-FE87-40F6-AA24-4F4685D1B02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23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648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88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1"/>
            <a:ext cx="53848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01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Your logo here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2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3.xml"/><Relationship Id="rId13" Type="http://schemas.openxmlformats.org/officeDocument/2006/relationships/slideLayout" Target="../slideLayouts/slideLayout208.xml"/><Relationship Id="rId18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198.xml"/><Relationship Id="rId21" Type="http://schemas.openxmlformats.org/officeDocument/2006/relationships/slideLayout" Target="../slideLayouts/slideLayout216.xml"/><Relationship Id="rId7" Type="http://schemas.openxmlformats.org/officeDocument/2006/relationships/slideLayout" Target="../slideLayouts/slideLayout202.xml"/><Relationship Id="rId12" Type="http://schemas.openxmlformats.org/officeDocument/2006/relationships/slideLayout" Target="../slideLayouts/slideLayout207.xml"/><Relationship Id="rId17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197.xml"/><Relationship Id="rId16" Type="http://schemas.openxmlformats.org/officeDocument/2006/relationships/slideLayout" Target="../slideLayouts/slideLayout211.xml"/><Relationship Id="rId20" Type="http://schemas.openxmlformats.org/officeDocument/2006/relationships/slideLayout" Target="../slideLayouts/slideLayout215.xml"/><Relationship Id="rId1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201.xml"/><Relationship Id="rId11" Type="http://schemas.openxmlformats.org/officeDocument/2006/relationships/slideLayout" Target="../slideLayouts/slideLayout206.xml"/><Relationship Id="rId24" Type="http://schemas.openxmlformats.org/officeDocument/2006/relationships/theme" Target="../theme/theme10.xml"/><Relationship Id="rId5" Type="http://schemas.openxmlformats.org/officeDocument/2006/relationships/slideLayout" Target="../slideLayouts/slideLayout200.xml"/><Relationship Id="rId15" Type="http://schemas.openxmlformats.org/officeDocument/2006/relationships/slideLayout" Target="../slideLayouts/slideLayout210.xml"/><Relationship Id="rId23" Type="http://schemas.openxmlformats.org/officeDocument/2006/relationships/slideLayout" Target="../slideLayouts/slideLayout218.xml"/><Relationship Id="rId10" Type="http://schemas.openxmlformats.org/officeDocument/2006/relationships/slideLayout" Target="../slideLayouts/slideLayout205.xml"/><Relationship Id="rId19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Relationship Id="rId14" Type="http://schemas.openxmlformats.org/officeDocument/2006/relationships/slideLayout" Target="../slideLayouts/slideLayout209.xml"/><Relationship Id="rId22" Type="http://schemas.openxmlformats.org/officeDocument/2006/relationships/slideLayout" Target="../slideLayouts/slideLayout21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6.xml"/><Relationship Id="rId13" Type="http://schemas.openxmlformats.org/officeDocument/2006/relationships/slideLayout" Target="../slideLayouts/slideLayout231.xml"/><Relationship Id="rId18" Type="http://schemas.openxmlformats.org/officeDocument/2006/relationships/slideLayout" Target="../slideLayouts/slideLayout236.xml"/><Relationship Id="rId3" Type="http://schemas.openxmlformats.org/officeDocument/2006/relationships/slideLayout" Target="../slideLayouts/slideLayout221.xml"/><Relationship Id="rId21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25.xml"/><Relationship Id="rId12" Type="http://schemas.openxmlformats.org/officeDocument/2006/relationships/slideLayout" Target="../slideLayouts/slideLayout230.xml"/><Relationship Id="rId17" Type="http://schemas.openxmlformats.org/officeDocument/2006/relationships/slideLayout" Target="../slideLayouts/slideLayout235.xml"/><Relationship Id="rId2" Type="http://schemas.openxmlformats.org/officeDocument/2006/relationships/slideLayout" Target="../slideLayouts/slideLayout220.xml"/><Relationship Id="rId16" Type="http://schemas.openxmlformats.org/officeDocument/2006/relationships/slideLayout" Target="../slideLayouts/slideLayout234.xml"/><Relationship Id="rId20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219.xml"/><Relationship Id="rId6" Type="http://schemas.openxmlformats.org/officeDocument/2006/relationships/slideLayout" Target="../slideLayouts/slideLayout224.xml"/><Relationship Id="rId11" Type="http://schemas.openxmlformats.org/officeDocument/2006/relationships/slideLayout" Target="../slideLayouts/slideLayout229.xml"/><Relationship Id="rId24" Type="http://schemas.openxmlformats.org/officeDocument/2006/relationships/theme" Target="../theme/theme11.xml"/><Relationship Id="rId5" Type="http://schemas.openxmlformats.org/officeDocument/2006/relationships/slideLayout" Target="../slideLayouts/slideLayout223.xml"/><Relationship Id="rId15" Type="http://schemas.openxmlformats.org/officeDocument/2006/relationships/slideLayout" Target="../slideLayouts/slideLayout233.xml"/><Relationship Id="rId23" Type="http://schemas.openxmlformats.org/officeDocument/2006/relationships/slideLayout" Target="../slideLayouts/slideLayout241.xml"/><Relationship Id="rId10" Type="http://schemas.openxmlformats.org/officeDocument/2006/relationships/slideLayout" Target="../slideLayouts/slideLayout228.xml"/><Relationship Id="rId19" Type="http://schemas.openxmlformats.org/officeDocument/2006/relationships/slideLayout" Target="../slideLayouts/slideLayout237.xml"/><Relationship Id="rId4" Type="http://schemas.openxmlformats.org/officeDocument/2006/relationships/slideLayout" Target="../slideLayouts/slideLayout222.xml"/><Relationship Id="rId9" Type="http://schemas.openxmlformats.org/officeDocument/2006/relationships/slideLayout" Target="../slideLayouts/slideLayout227.xml"/><Relationship Id="rId14" Type="http://schemas.openxmlformats.org/officeDocument/2006/relationships/slideLayout" Target="../slideLayouts/slideLayout232.xml"/><Relationship Id="rId22" Type="http://schemas.openxmlformats.org/officeDocument/2006/relationships/slideLayout" Target="../slideLayouts/slideLayout24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1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0.xml"/><Relationship Id="rId21" Type="http://schemas.openxmlformats.org/officeDocument/2006/relationships/slideLayout" Target="../slideLayouts/slideLayout78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73.xml"/><Relationship Id="rId2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72.xml"/><Relationship Id="rId23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67.xml"/><Relationship Id="rId19" Type="http://schemas.openxmlformats.org/officeDocument/2006/relationships/slideLayout" Target="../slideLayouts/slideLayout76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Relationship Id="rId22" Type="http://schemas.openxmlformats.org/officeDocument/2006/relationships/slideLayout" Target="../slideLayouts/slideLayout7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3.xml"/><Relationship Id="rId21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23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10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1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06.xml"/><Relationship Id="rId21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19.xml"/><Relationship Id="rId20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24" Type="http://schemas.openxmlformats.org/officeDocument/2006/relationships/theme" Target="../theme/theme6.xml"/><Relationship Id="rId5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18.xml"/><Relationship Id="rId23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13.xml"/><Relationship Id="rId19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7.xml"/><Relationship Id="rId22" Type="http://schemas.openxmlformats.org/officeDocument/2006/relationships/slideLayout" Target="../slideLayouts/slideLayout12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1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29.xml"/><Relationship Id="rId21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17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28.xml"/><Relationship Id="rId16" Type="http://schemas.openxmlformats.org/officeDocument/2006/relationships/slideLayout" Target="../slideLayouts/slideLayout142.xml"/><Relationship Id="rId20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24" Type="http://schemas.openxmlformats.org/officeDocument/2006/relationships/theme" Target="../theme/theme7.xml"/><Relationship Id="rId5" Type="http://schemas.openxmlformats.org/officeDocument/2006/relationships/slideLayout" Target="../slideLayouts/slideLayout131.xml"/><Relationship Id="rId15" Type="http://schemas.openxmlformats.org/officeDocument/2006/relationships/slideLayout" Target="../slideLayouts/slideLayout141.xml"/><Relationship Id="rId23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36.xml"/><Relationship Id="rId19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Relationship Id="rId22" Type="http://schemas.openxmlformats.org/officeDocument/2006/relationships/slideLayout" Target="../slideLayouts/slideLayout14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18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52.xml"/><Relationship Id="rId21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1.xml"/><Relationship Id="rId16" Type="http://schemas.openxmlformats.org/officeDocument/2006/relationships/slideLayout" Target="../slideLayouts/slideLayout165.xml"/><Relationship Id="rId20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24" Type="http://schemas.openxmlformats.org/officeDocument/2006/relationships/theme" Target="../theme/theme8.xml"/><Relationship Id="rId5" Type="http://schemas.openxmlformats.org/officeDocument/2006/relationships/slideLayout" Target="../slideLayouts/slideLayout154.xml"/><Relationship Id="rId15" Type="http://schemas.openxmlformats.org/officeDocument/2006/relationships/slideLayout" Target="../slideLayouts/slideLayout164.xml"/><Relationship Id="rId23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59.xml"/><Relationship Id="rId19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slideLayout" Target="../slideLayouts/slideLayout163.xml"/><Relationship Id="rId22" Type="http://schemas.openxmlformats.org/officeDocument/2006/relationships/slideLayout" Target="../slideLayouts/slideLayout17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slideLayout" Target="../slideLayouts/slideLayout185.xml"/><Relationship Id="rId18" Type="http://schemas.openxmlformats.org/officeDocument/2006/relationships/slideLayout" Target="../slideLayouts/slideLayout190.xml"/><Relationship Id="rId3" Type="http://schemas.openxmlformats.org/officeDocument/2006/relationships/slideLayout" Target="../slideLayouts/slideLayout175.xml"/><Relationship Id="rId21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79.xml"/><Relationship Id="rId12" Type="http://schemas.openxmlformats.org/officeDocument/2006/relationships/slideLayout" Target="../slideLayouts/slideLayout184.xml"/><Relationship Id="rId17" Type="http://schemas.openxmlformats.org/officeDocument/2006/relationships/slideLayout" Target="../slideLayouts/slideLayout189.xml"/><Relationship Id="rId2" Type="http://schemas.openxmlformats.org/officeDocument/2006/relationships/slideLayout" Target="../slideLayouts/slideLayout174.xml"/><Relationship Id="rId16" Type="http://schemas.openxmlformats.org/officeDocument/2006/relationships/slideLayout" Target="../slideLayouts/slideLayout188.xml"/><Relationship Id="rId20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24" Type="http://schemas.openxmlformats.org/officeDocument/2006/relationships/theme" Target="../theme/theme9.xml"/><Relationship Id="rId5" Type="http://schemas.openxmlformats.org/officeDocument/2006/relationships/slideLayout" Target="../slideLayouts/slideLayout177.xml"/><Relationship Id="rId15" Type="http://schemas.openxmlformats.org/officeDocument/2006/relationships/slideLayout" Target="../slideLayouts/slideLayout187.xml"/><Relationship Id="rId23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182.xml"/><Relationship Id="rId19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Relationship Id="rId14" Type="http://schemas.openxmlformats.org/officeDocument/2006/relationships/slideLayout" Target="../slideLayouts/slideLayout186.xml"/><Relationship Id="rId22" Type="http://schemas.openxmlformats.org/officeDocument/2006/relationships/slideLayout" Target="../slideLayouts/slideLayout1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28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69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/>
              <a:pPr/>
              <a:t>17.03.2025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8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  <p:sldLayoutId id="2147484131" r:id="rId12"/>
    <p:sldLayoutId id="2147484132" r:id="rId13"/>
    <p:sldLayoutId id="2147484133" r:id="rId14"/>
    <p:sldLayoutId id="2147484134" r:id="rId15"/>
    <p:sldLayoutId id="2147484135" r:id="rId16"/>
    <p:sldLayoutId id="2147484136" r:id="rId17"/>
    <p:sldLayoutId id="2147484137" r:id="rId18"/>
    <p:sldLayoutId id="2147484138" r:id="rId19"/>
    <p:sldLayoutId id="2147484139" r:id="rId20"/>
    <p:sldLayoutId id="2147484140" r:id="rId21"/>
    <p:sldLayoutId id="2147484141" r:id="rId22"/>
    <p:sldLayoutId id="2147484142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33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  <p:sldLayoutId id="2147484155" r:id="rId12"/>
    <p:sldLayoutId id="2147484156" r:id="rId13"/>
    <p:sldLayoutId id="2147484157" r:id="rId14"/>
    <p:sldLayoutId id="2147484158" r:id="rId15"/>
    <p:sldLayoutId id="2147484159" r:id="rId16"/>
    <p:sldLayoutId id="2147484160" r:id="rId17"/>
    <p:sldLayoutId id="2147484161" r:id="rId18"/>
    <p:sldLayoutId id="2147484162" r:id="rId19"/>
    <p:sldLayoutId id="2147484163" r:id="rId20"/>
    <p:sldLayoutId id="2147484164" r:id="rId21"/>
    <p:sldLayoutId id="2147484165" r:id="rId22"/>
    <p:sldLayoutId id="2147484166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83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  <p:sldLayoutId id="2147483939" r:id="rId12"/>
    <p:sldLayoutId id="2147483940" r:id="rId13"/>
    <p:sldLayoutId id="2147483941" r:id="rId14"/>
    <p:sldLayoutId id="2147483942" r:id="rId15"/>
    <p:sldLayoutId id="2147483943" r:id="rId16"/>
    <p:sldLayoutId id="2147483944" r:id="rId17"/>
    <p:sldLayoutId id="2147483945" r:id="rId18"/>
    <p:sldLayoutId id="2147483946" r:id="rId19"/>
    <p:sldLayoutId id="2147483947" r:id="rId20"/>
    <p:sldLayoutId id="2147483948" r:id="rId21"/>
    <p:sldLayoutId id="2147483949" r:id="rId22"/>
    <p:sldLayoutId id="2147483950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63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  <p:sldLayoutId id="2147483964" r:id="rId13"/>
    <p:sldLayoutId id="2147483965" r:id="rId14"/>
    <p:sldLayoutId id="2147483966" r:id="rId15"/>
    <p:sldLayoutId id="2147483967" r:id="rId16"/>
    <p:sldLayoutId id="2147483968" r:id="rId17"/>
    <p:sldLayoutId id="2147483969" r:id="rId18"/>
    <p:sldLayoutId id="2147483970" r:id="rId19"/>
    <p:sldLayoutId id="2147483971" r:id="rId20"/>
    <p:sldLayoutId id="2147483972" r:id="rId21"/>
    <p:sldLayoutId id="2147483973" r:id="rId22"/>
    <p:sldLayoutId id="2147483974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6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  <p:sldLayoutId id="2147483987" r:id="rId12"/>
    <p:sldLayoutId id="2147483988" r:id="rId13"/>
    <p:sldLayoutId id="2147483989" r:id="rId14"/>
    <p:sldLayoutId id="2147483990" r:id="rId15"/>
    <p:sldLayoutId id="2147483991" r:id="rId16"/>
    <p:sldLayoutId id="2147483992" r:id="rId17"/>
    <p:sldLayoutId id="2147483993" r:id="rId18"/>
    <p:sldLayoutId id="2147483994" r:id="rId19"/>
    <p:sldLayoutId id="2147483995" r:id="rId20"/>
    <p:sldLayoutId id="2147483996" r:id="rId21"/>
    <p:sldLayoutId id="2147483997" r:id="rId22"/>
    <p:sldLayoutId id="2147483998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62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  <p:sldLayoutId id="2147484012" r:id="rId13"/>
    <p:sldLayoutId id="2147484013" r:id="rId14"/>
    <p:sldLayoutId id="2147484014" r:id="rId15"/>
    <p:sldLayoutId id="2147484015" r:id="rId16"/>
    <p:sldLayoutId id="2147484016" r:id="rId17"/>
    <p:sldLayoutId id="2147484017" r:id="rId18"/>
    <p:sldLayoutId id="2147484018" r:id="rId19"/>
    <p:sldLayoutId id="2147484019" r:id="rId20"/>
    <p:sldLayoutId id="2147484020" r:id="rId21"/>
    <p:sldLayoutId id="2147484021" r:id="rId22"/>
    <p:sldLayoutId id="2147484022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709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  <p:sldLayoutId id="2147484035" r:id="rId12"/>
    <p:sldLayoutId id="2147484036" r:id="rId13"/>
    <p:sldLayoutId id="2147484037" r:id="rId14"/>
    <p:sldLayoutId id="2147484038" r:id="rId15"/>
    <p:sldLayoutId id="2147484039" r:id="rId16"/>
    <p:sldLayoutId id="2147484040" r:id="rId17"/>
    <p:sldLayoutId id="2147484041" r:id="rId18"/>
    <p:sldLayoutId id="2147484042" r:id="rId19"/>
    <p:sldLayoutId id="2147484043" r:id="rId20"/>
    <p:sldLayoutId id="2147484044" r:id="rId21"/>
    <p:sldLayoutId id="2147484045" r:id="rId22"/>
    <p:sldLayoutId id="2147484046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48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  <p:sldLayoutId id="2147484065" r:id="rId18"/>
    <p:sldLayoutId id="2147484066" r:id="rId19"/>
    <p:sldLayoutId id="2147484067" r:id="rId20"/>
    <p:sldLayoutId id="2147484068" r:id="rId21"/>
    <p:sldLayoutId id="2147484069" r:id="rId22"/>
    <p:sldLayoutId id="2147484070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57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  <p:sldLayoutId id="2147484083" r:id="rId12"/>
    <p:sldLayoutId id="2147484084" r:id="rId13"/>
    <p:sldLayoutId id="2147484085" r:id="rId14"/>
    <p:sldLayoutId id="2147484086" r:id="rId15"/>
    <p:sldLayoutId id="2147484087" r:id="rId16"/>
    <p:sldLayoutId id="2147484088" r:id="rId17"/>
    <p:sldLayoutId id="2147484089" r:id="rId18"/>
    <p:sldLayoutId id="2147484090" r:id="rId19"/>
    <p:sldLayoutId id="2147484091" r:id="rId20"/>
    <p:sldLayoutId id="2147484092" r:id="rId21"/>
    <p:sldLayoutId id="2147484093" r:id="rId22"/>
    <p:sldLayoutId id="2147484094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870EE56-0BBD-4F82-B7B0-EEE78722D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33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E3DED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74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C21EB7F-9836-47DF-BC0F-E637A2EB7C4F}" type="datetime1">
              <a:rPr lang="ru-RU" smtClean="0">
                <a:solidFill>
                  <a:srgbClr val="E3DED1"/>
                </a:solidFill>
              </a:rPr>
              <a:pPr/>
              <a:t>17.03.2025</a:t>
            </a:fld>
            <a:endParaRPr lang="ru-RU">
              <a:solidFill>
                <a:srgbClr val="E3DE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90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  <p:sldLayoutId id="2147484107" r:id="rId12"/>
    <p:sldLayoutId id="2147484108" r:id="rId13"/>
    <p:sldLayoutId id="2147484109" r:id="rId14"/>
    <p:sldLayoutId id="2147484110" r:id="rId15"/>
    <p:sldLayoutId id="2147484111" r:id="rId16"/>
    <p:sldLayoutId id="2147484112" r:id="rId17"/>
    <p:sldLayoutId id="2147484113" r:id="rId18"/>
    <p:sldLayoutId id="2147484114" r:id="rId19"/>
    <p:sldLayoutId id="2147484115" r:id="rId20"/>
    <p:sldLayoutId id="2147484116" r:id="rId21"/>
    <p:sldLayoutId id="2147484117" r:id="rId22"/>
    <p:sldLayoutId id="2147484118" r:id="rId2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0.xml"/><Relationship Id="rId5" Type="http://schemas.openxmlformats.org/officeDocument/2006/relationships/image" Target="../media/image2.png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6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97.xml"/><Relationship Id="rId5" Type="http://schemas.openxmlformats.org/officeDocument/2006/relationships/image" Target="../media/image2.pn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25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4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1323704" y="814251"/>
            <a:ext cx="8525691" cy="4920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9200" rIns="90000" bIns="45000"/>
          <a:lstStyle>
            <a:lvl1pPr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900"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lnSpc>
                <a:spcPct val="95000"/>
              </a:lnSpc>
              <a:spcAft>
                <a:spcPts val="10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500"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lnSpc>
                <a:spcPct val="95000"/>
              </a:lnSpc>
              <a:spcAft>
                <a:spcPts val="7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lnSpc>
                <a:spcPct val="95000"/>
              </a:lnSpc>
              <a:spcAft>
                <a:spcPts val="5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lnSpc>
                <a:spcPct val="95000"/>
              </a:lnSpc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98A8A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4800" b="1" dirty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«Бюджет для граждан» </a:t>
            </a:r>
            <a:endParaRPr lang="ru-RU" altLang="ru-RU" sz="4800" b="1" dirty="0" smtClean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endParaRPr lang="ru-RU" altLang="ru-RU" sz="4800" b="1" dirty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4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Бюджет </a:t>
            </a:r>
          </a:p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4800" b="1" dirty="0" err="1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Чернянкого</a:t>
            </a:r>
            <a:r>
              <a:rPr lang="ru-RU" altLang="ru-RU" sz="4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ru-RU" altLang="ru-RU" sz="4800" b="1" dirty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района</a:t>
            </a:r>
          </a:p>
          <a:p>
            <a:pPr algn="ctr" defTabSz="449263"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4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panose="020B0503020204020204" pitchFamily="34" charset="-122"/>
                <a:cs typeface="Times New Roman" panose="02020603050405020304" pitchFamily="18" charset="0"/>
              </a:rPr>
              <a:t>на 2025 год и на плановый период 2026 и 2027 годов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2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51545" y="402561"/>
            <a:ext cx="4243712" cy="2305996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/>
              </a:rPr>
              <a:t>Особенности формирования местного бюджета</a:t>
            </a:r>
            <a:endParaRPr lang="ru-RU" sz="4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object 2"/>
          <p:cNvSpPr txBox="1">
            <a:spLocks/>
          </p:cNvSpPr>
          <p:nvPr/>
        </p:nvSpPr>
        <p:spPr>
          <a:xfrm>
            <a:off x="5418192" y="437950"/>
            <a:ext cx="5676211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Послание Президента Российской Федерации от 21.02.2023 года 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2"/>
          <p:cNvSpPr txBox="1">
            <a:spLocks/>
          </p:cNvSpPr>
          <p:nvPr/>
        </p:nvSpPr>
        <p:spPr>
          <a:xfrm>
            <a:off x="5190881" y="1560966"/>
            <a:ext cx="6496594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Указ Президента Российской Федерации о т 07.05.2018 № 204 «О национальных целях и стратегических задачах Развития Российской Федерации на период до 2021 года»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5264105" y="2828864"/>
            <a:ext cx="6479177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21.07.2020 № 474 «О национальных целях развития Российской Федерации на период до 2030 года» 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2"/>
          <p:cNvSpPr txBox="1">
            <a:spLocks/>
          </p:cNvSpPr>
          <p:nvPr/>
        </p:nvSpPr>
        <p:spPr>
          <a:xfrm>
            <a:off x="5749120" y="3945339"/>
            <a:ext cx="5676211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администрации </a:t>
            </a:r>
            <a:r>
              <a:rPr lang="ru-RU" sz="16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 Белгородской области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2"/>
          <p:cNvSpPr txBox="1">
            <a:spLocks/>
          </p:cNvSpPr>
          <p:nvPr/>
        </p:nvSpPr>
        <p:spPr>
          <a:xfrm>
            <a:off x="5199591" y="5211548"/>
            <a:ext cx="6775268" cy="609888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147535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11530" algn="ctr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 администрации </a:t>
            </a:r>
            <a:r>
              <a:rPr lang="ru-RU" sz="16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Белгородской области на 2025 год и на плановый период 2026 и 2027 годов</a:t>
            </a:r>
            <a:endParaRPr lang="ru-RU" sz="1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88" y="479583"/>
            <a:ext cx="500743" cy="5007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88" y="1560966"/>
            <a:ext cx="500743" cy="5007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831" y="2883436"/>
            <a:ext cx="500743" cy="5007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88" y="3999911"/>
            <a:ext cx="500743" cy="5007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257" y="5266120"/>
            <a:ext cx="500743" cy="500743"/>
          </a:xfrm>
          <a:prstGeom prst="rect">
            <a:avLst/>
          </a:prstGeom>
        </p:spPr>
      </p:pic>
      <p:pic>
        <p:nvPicPr>
          <p:cNvPr id="2050" name="Picture 2" descr="https://www.wellcomes.ru/cgi-bin/mb4x?usr_data=gd-image(wcs_news,813,,2,asis,00000000,)&amp;hide_Cookie=y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27" y="2664937"/>
            <a:ext cx="5327573" cy="3814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-86702" y="629661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90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"/>
          <p:cNvSpPr txBox="1">
            <a:spLocks/>
          </p:cNvSpPr>
          <p:nvPr/>
        </p:nvSpPr>
        <p:spPr>
          <a:xfrm>
            <a:off x="3104029" y="366119"/>
            <a:ext cx="5826008" cy="7658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/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  <a:endParaRPr lang="ru-RU" altLang="ru-RU" sz="2800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849658" y="932562"/>
            <a:ext cx="3461466" cy="6051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</a:p>
          <a:p>
            <a:pPr algn="ctr">
              <a:defRPr/>
            </a:pPr>
            <a:r>
              <a:rPr lang="ru-RU" sz="13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986899" y="1483303"/>
            <a:ext cx="3324225" cy="3983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совет </a:t>
            </a:r>
            <a:r>
              <a:rPr lang="ru-RU" sz="1350" b="1" dirty="0" err="1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администрации </a:t>
            </a:r>
            <a:r>
              <a:rPr lang="ru-RU" sz="1350" b="1" dirty="0" err="1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</a:t>
            </a:r>
            <a:r>
              <a:rPr lang="ru-RU" sz="1350" b="1" dirty="0" err="1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 и бюджетной политики администрации </a:t>
            </a:r>
            <a:r>
              <a:rPr lang="ru-RU" sz="1350" b="1" dirty="0" err="1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135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администраторы доходов, источников финансирования дефицита;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Казенные учреждения;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распорядители </a:t>
            </a:r>
          </a:p>
          <a:p>
            <a:pPr>
              <a:defRPr/>
            </a:pPr>
            <a:r>
              <a:rPr lang="ru-RU" sz="135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бюджетных средств.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-89465" y="6369977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11" r="-239"/>
          <a:stretch/>
        </p:blipFill>
        <p:spPr>
          <a:xfrm>
            <a:off x="68165" y="1560617"/>
            <a:ext cx="8170482" cy="3905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5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0" y="6381650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764275" cy="685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Бюджета: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87104" y="218364"/>
            <a:ext cx="3070747" cy="18424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Налоговые доходы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87103" y="2507776"/>
            <a:ext cx="3070747" cy="18424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еналоговые доходы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87104" y="4765343"/>
            <a:ext cx="3070747" cy="18424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Безвозмездные доходы: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26340" y="218363"/>
            <a:ext cx="6782938" cy="21017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 и сборов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предусмотренных Налоговым Кодексом РФ, например: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доходы физических лиц,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акцизы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земельный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имущество физических лиц, - государственная пошлина,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другие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26340" y="2507776"/>
            <a:ext cx="6782938" cy="225756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пошлин, сборов, установленных законодательством РФ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также штрафов за нарушение законодательства, например: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доходы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использования и продажи муниципального имущества и земли,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доходы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оказания платных услуг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штрафные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санкции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неналоговые доходы.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326340" y="4940489"/>
            <a:ext cx="6782938" cy="16673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59403" y="20248"/>
            <a:ext cx="933294" cy="124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0" y="6381650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13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75756816"/>
              </p:ext>
            </p:extLst>
          </p:nvPr>
        </p:nvGraphicFramePr>
        <p:xfrm>
          <a:off x="0" y="1978925"/>
          <a:ext cx="5827594" cy="4879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167532452"/>
              </p:ext>
            </p:extLst>
          </p:nvPr>
        </p:nvGraphicFramePr>
        <p:xfrm>
          <a:off x="6196084" y="1992573"/>
          <a:ext cx="5063318" cy="4865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46914" y="163942"/>
            <a:ext cx="8734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898" y="4930775"/>
            <a:ext cx="222567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88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1421447" y="41253"/>
            <a:ext cx="10152244" cy="12100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 муниципального района </a:t>
            </a:r>
          </a:p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«Чернянский район» Белгородской области </a:t>
            </a:r>
          </a:p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2025 год и плановый период 2026 и 2027 годов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662636"/>
              </p:ext>
            </p:extLst>
          </p:nvPr>
        </p:nvGraphicFramePr>
        <p:xfrm>
          <a:off x="382229" y="1803301"/>
          <a:ext cx="10534468" cy="2202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0228"/>
                <a:gridCol w="3662077"/>
                <a:gridCol w="2004670"/>
                <a:gridCol w="1880647"/>
                <a:gridCol w="1976846"/>
              </a:tblGrid>
              <a:tr h="533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2025 года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2026 года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2027 года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2 113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853,1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2 055 791,7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057 072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2 199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116,1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2 060 280,7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061 859,1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Дефицит(-), профицит (+)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-85 263,0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-4 489,0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-4 787,0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976051" y="1303760"/>
            <a:ext cx="14319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242221" y="6323203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411" y="4110262"/>
            <a:ext cx="2559398" cy="274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3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85" y="4708478"/>
            <a:ext cx="8739116" cy="2797624"/>
          </a:xfrm>
          <a:prstGeom prst="rect">
            <a:avLst/>
          </a:prstGeom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1421447" y="41253"/>
            <a:ext cx="10152244" cy="12100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4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муниципального района «</a:t>
            </a:r>
            <a:r>
              <a:rPr lang="ru-RU" altLang="ru-RU" sz="2400" b="1" dirty="0" err="1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Чернянский</a:t>
            </a:r>
            <a:r>
              <a:rPr lang="ru-RU" altLang="ru-RU" sz="24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Белгородской области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057578"/>
              </p:ext>
            </p:extLst>
          </p:nvPr>
        </p:nvGraphicFramePr>
        <p:xfrm>
          <a:off x="905691" y="1297511"/>
          <a:ext cx="9981665" cy="39272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0176"/>
                <a:gridCol w="1602796"/>
                <a:gridCol w="1583140"/>
                <a:gridCol w="1664490"/>
                <a:gridCol w="1621063"/>
              </a:tblGrid>
              <a:tr h="568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 2025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9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собственные доходы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688 463,6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664 969,0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293 283,0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315 735,0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01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дотация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304 395,9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282 526,1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494 537,0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517 923,0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183 186,0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125 256,2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135 462,0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28 102,1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950 323,6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1 008 081,1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1 109 118,7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1 169 053,0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45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47 791,8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33 020,7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23 391,0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26 259,0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3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доходов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2 174 160,9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2 113 853,1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2 055 791,7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2 057 072,1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66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2 128 159,5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2 199 116,1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2 060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280,7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2 061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859,1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52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(-), Профицит (+)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46 001,4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-85 263,0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4 489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4 787,0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907354" y="928155"/>
            <a:ext cx="14319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5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30902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219" y="95181"/>
            <a:ext cx="973545" cy="120233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55" y="5336273"/>
            <a:ext cx="3011488" cy="152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57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79751" y="204089"/>
            <a:ext cx="10152244" cy="12100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поступления налоговых и неналоговых доходов в бюджет муниципального района «Чернянский район» Белгородской области </a:t>
            </a:r>
          </a:p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2025 год и плановый период 2026 и 2027  годов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458754"/>
              </p:ext>
            </p:extLst>
          </p:nvPr>
        </p:nvGraphicFramePr>
        <p:xfrm>
          <a:off x="382137" y="1597993"/>
          <a:ext cx="10522522" cy="511798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31990"/>
                <a:gridCol w="5489103"/>
                <a:gridCol w="1577227"/>
                <a:gridCol w="1381512"/>
                <a:gridCol w="1542690"/>
              </a:tblGrid>
              <a:tr h="543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налогов и сборов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     </a:t>
                      </a:r>
                      <a:r>
                        <a:rPr lang="ru-RU" sz="15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</a:t>
                      </a:r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2025 года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 </a:t>
                      </a:r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</a:tr>
              <a:tr h="326487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НАЛОГОВЫХ И НЕНАЛОГОВЫХ ДОХОДОВ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664 969,0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293 283,0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315 735,0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 ДОХОДЫ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610 304,0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237 469,0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259 005,0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 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573 534,0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203 502,0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219 991,0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уплаты акцизов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14 978,0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15 614,0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19 926,0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сельскохозяйственный</a:t>
                      </a:r>
                      <a:r>
                        <a:rPr lang="ru-RU" sz="15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5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863,0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5 056,0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5 260,0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выдачи патента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12 839,0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9 043,0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9 404,0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Госпошлина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4 090,0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4 254,0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4 424,0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65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 ДОХОДЫ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54 665,0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55 814,0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56 730,0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6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Доходы, получаемые в виде арендной платы за земельные участки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51 505,0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52 613,0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53 506,0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имущества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1 310,0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1 290,0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1 250,0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6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607,0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имущества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участков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Платные услуги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673,0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728,0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238" marR="6238" marT="62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23386" y="6358232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13743" y="20248"/>
            <a:ext cx="1178954" cy="157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7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64211" y="277126"/>
            <a:ext cx="98145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«Расходы бюджета»?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9889" y="1270734"/>
            <a:ext cx="5181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выплачиваемые 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денежные средства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63" y="2474049"/>
            <a:ext cx="4381138" cy="43811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921" y="1025324"/>
            <a:ext cx="8888697" cy="569565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42662" y="1177277"/>
            <a:ext cx="1309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социальную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политику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371714"/>
          <p:cNvSpPr txBox="1">
            <a:spLocks noChangeArrowheads="1"/>
          </p:cNvSpPr>
          <p:nvPr/>
        </p:nvSpPr>
        <p:spPr bwMode="auto">
          <a:xfrm>
            <a:off x="8593254" y="1025324"/>
            <a:ext cx="21498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образование</a:t>
            </a:r>
          </a:p>
        </p:txBody>
      </p:sp>
      <p:sp>
        <p:nvSpPr>
          <p:cNvPr id="10" name="TextBox 29"/>
          <p:cNvSpPr txBox="1">
            <a:spLocks noChangeArrowheads="1"/>
          </p:cNvSpPr>
          <p:nvPr/>
        </p:nvSpPr>
        <p:spPr bwMode="auto">
          <a:xfrm>
            <a:off x="8551353" y="1315524"/>
            <a:ext cx="20875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культуру</a:t>
            </a:r>
          </a:p>
        </p:txBody>
      </p:sp>
      <p:sp>
        <p:nvSpPr>
          <p:cNvPr id="11" name="TextBox 25"/>
          <p:cNvSpPr txBox="1">
            <a:spLocks noChangeArrowheads="1"/>
          </p:cNvSpPr>
          <p:nvPr/>
        </p:nvSpPr>
        <p:spPr bwMode="auto">
          <a:xfrm>
            <a:off x="10552761" y="1025324"/>
            <a:ext cx="13518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физическую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культуру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молодежную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9345284" y="2083613"/>
            <a:ext cx="2414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ЖКХ</a:t>
            </a:r>
          </a:p>
        </p:txBody>
      </p:sp>
      <p:sp>
        <p:nvSpPr>
          <p:cNvPr id="13" name="TextBox 371715"/>
          <p:cNvSpPr txBox="1">
            <a:spLocks noChangeArrowheads="1"/>
          </p:cNvSpPr>
          <p:nvPr/>
        </p:nvSpPr>
        <p:spPr bwMode="auto">
          <a:xfrm>
            <a:off x="9401584" y="3025061"/>
            <a:ext cx="2328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другие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сферы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242221" y="6389630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68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Настя\Downloads\2025-02-19_12-32-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13003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219215" y="6424701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660" y="149771"/>
            <a:ext cx="977514" cy="133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0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" y="1"/>
            <a:ext cx="1121846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" sz="24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Расходы бюджета </a:t>
            </a:r>
            <a:r>
              <a:rPr lang="ru" sz="2400" b="1" dirty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муниципального района </a:t>
            </a:r>
          </a:p>
          <a:p>
            <a:pPr algn="ctr"/>
            <a:r>
              <a:rPr lang="ru" sz="24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«Чернянский район» Белгородской области</a:t>
            </a:r>
            <a:endParaRPr lang="ru-RU" sz="2400" b="1" dirty="0">
              <a:solidFill>
                <a:srgbClr val="1B587C">
                  <a:lumMod val="75000"/>
                </a:srgb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504679"/>
              </p:ext>
            </p:extLst>
          </p:nvPr>
        </p:nvGraphicFramePr>
        <p:xfrm>
          <a:off x="1078175" y="1350636"/>
          <a:ext cx="7688023" cy="51047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0920"/>
                <a:gridCol w="1238478"/>
                <a:gridCol w="1743397"/>
                <a:gridCol w="1505228"/>
              </a:tblGrid>
              <a:tr h="4657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0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2 199 116,1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2 060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280,7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2061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859,1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225 545,7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160 184,2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170 689,0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20 593,0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17 311,0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17 388,0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42 257,0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37 230,2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43 310,6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65 230,7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84 089,6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29 542,0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1 047 718,3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1 035 995,3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1 111 331,4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244 652,0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174 264,0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180 675,0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331 261,6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359 715,4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377 320,1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8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170 348,0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141 726,0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64 421,0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9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434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49 261,8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27 793,0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22 468,0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6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Условно-утвержденные расходы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20 280,0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42 996,0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347879" y="979950"/>
            <a:ext cx="14319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5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43540" y="6356358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660" y="149773"/>
            <a:ext cx="977515" cy="1337835"/>
          </a:xfrm>
          <a:prstGeom prst="rect">
            <a:avLst/>
          </a:prstGeom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881" y="1487608"/>
            <a:ext cx="2813847" cy="450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54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1461" y="95180"/>
            <a:ext cx="1052866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 ДЛЯ ГРАЖДАН?</a:t>
            </a:r>
          </a:p>
          <a:p>
            <a:pPr algn="ctr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«Бюджет для граждан» – аналитический документ,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разрабатываемый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в целях предоставления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гражданам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актуальной информации о бюджете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Чернянского района Белгородской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области в формате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доступном для широкого круга пользователей. 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цели «БЮДЖЕТ ДЛЯ ГРАЖДАН»?</a:t>
            </a:r>
          </a:p>
          <a:p>
            <a:pPr algn="ctr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прозрачности (открытости)информации </a:t>
            </a: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бюджете, публикация ее в понятной, доступной форме в средствах массовой информации;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власти и граждан, общественный контроль;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финансовой грамотности населения.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9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32106" y="102213"/>
            <a:ext cx="111643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Структура</a:t>
            </a:r>
            <a:r>
              <a:rPr lang="ru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 расходов бюджета </a:t>
            </a:r>
            <a:r>
              <a:rPr lang="ru" sz="2000" b="1" dirty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муниципального района </a:t>
            </a:r>
          </a:p>
          <a:p>
            <a:pPr algn="ctr"/>
            <a:r>
              <a:rPr lang="ru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«Чернянский район» Белгородской области</a:t>
            </a:r>
            <a:r>
              <a:rPr lang="en-US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 </a:t>
            </a:r>
            <a:r>
              <a:rPr lang="ru-RU" sz="2000" b="1" dirty="0" smtClean="0">
                <a:solidFill>
                  <a:srgbClr val="1B587C">
                    <a:lumMod val="75000"/>
                  </a:srgbClr>
                </a:solidFill>
                <a:latin typeface="Times New Roman"/>
              </a:rPr>
              <a:t>на 2025 год</a:t>
            </a:r>
            <a:endParaRPr lang="ru-RU" sz="2000" dirty="0">
              <a:solidFill>
                <a:srgbClr val="1B587C">
                  <a:lumMod val="75000"/>
                </a:srgbClr>
              </a:solidFill>
            </a:endParaRPr>
          </a:p>
        </p:txBody>
      </p:sp>
      <p:pic>
        <p:nvPicPr>
          <p:cNvPr id="6" name="Рисунок 5" descr="https://img-fotki.yandex.ru/get/1023575/16969765.275/0_ae629_8c736a3f_orig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830" y="5131566"/>
            <a:ext cx="2529664" cy="161043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2002" y="635832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20</a:t>
            </a:fld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5491652"/>
              </p:ext>
            </p:extLst>
          </p:nvPr>
        </p:nvGraphicFramePr>
        <p:xfrm>
          <a:off x="100661" y="1035287"/>
          <a:ext cx="10985891" cy="5822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60" y="149773"/>
            <a:ext cx="977515" cy="133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5519945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CF12A7-8350-00A9-B85D-E691E071D284}"/>
              </a:ext>
            </a:extLst>
          </p:cNvPr>
          <p:cNvSpPr txBox="1">
            <a:spLocks/>
          </p:cNvSpPr>
          <p:nvPr/>
        </p:nvSpPr>
        <p:spPr>
          <a:xfrm>
            <a:off x="1457420" y="222990"/>
            <a:ext cx="10972800" cy="11041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EEECE1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2602DEF8-82FC-241A-7EBE-A49D2FA09240}"/>
              </a:ext>
            </a:extLst>
          </p:cNvPr>
          <p:cNvSpPr txBox="1">
            <a:spLocks/>
          </p:cNvSpPr>
          <p:nvPr/>
        </p:nvSpPr>
        <p:spPr>
          <a:xfrm>
            <a:off x="-136566" y="166387"/>
            <a:ext cx="10972800" cy="1104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Источники формирования дорожного фонда</a:t>
            </a:r>
          </a:p>
          <a:p>
            <a:r>
              <a:rPr lang="ru-RU" sz="24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Чернянского района</a:t>
            </a:r>
          </a:p>
          <a:p>
            <a:r>
              <a:rPr lang="ru-RU" sz="24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на </a:t>
            </a:r>
            <a:r>
              <a:rPr lang="ru-RU" sz="24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2025 </a:t>
            </a:r>
            <a:r>
              <a:rPr lang="ru-RU" sz="24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4" name="Блок-схема: альтернативный процесс 3">
            <a:extLst>
              <a:ext uri="{FF2B5EF4-FFF2-40B4-BE49-F238E27FC236}">
                <a16:creationId xmlns="" xmlns:a16="http://schemas.microsoft.com/office/drawing/2014/main" id="{EDF9D5C9-9F3B-5FA8-C3B4-E5FA1C25E080}"/>
              </a:ext>
            </a:extLst>
          </p:cNvPr>
          <p:cNvSpPr/>
          <p:nvPr/>
        </p:nvSpPr>
        <p:spPr>
          <a:xfrm>
            <a:off x="307975" y="1878571"/>
            <a:ext cx="1878265" cy="212356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Дорожный фонд </a:t>
            </a:r>
            <a:r>
              <a:rPr lang="ru-RU" sz="1600" b="1" dirty="0" err="1">
                <a:solidFill>
                  <a:prstClr val="white"/>
                </a:solidFill>
                <a:cs typeface="Calibri" pitchFamily="34" charset="0"/>
              </a:rPr>
              <a:t>Чернянского</a:t>
            </a:r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 района</a:t>
            </a:r>
          </a:p>
          <a:p>
            <a:pPr algn="ctr"/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на </a:t>
            </a:r>
            <a:r>
              <a:rPr lang="ru-RU" sz="1600" b="1" dirty="0" smtClean="0">
                <a:solidFill>
                  <a:prstClr val="white"/>
                </a:solidFill>
                <a:cs typeface="Calibri" pitchFamily="34" charset="0"/>
              </a:rPr>
              <a:t>2025 </a:t>
            </a:r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год</a:t>
            </a:r>
          </a:p>
          <a:p>
            <a:pPr algn="ctr"/>
            <a:r>
              <a:rPr lang="ru-RU" sz="1600" b="1" dirty="0" smtClean="0">
                <a:solidFill>
                  <a:prstClr val="white"/>
                </a:solidFill>
                <a:cs typeface="Calibri" pitchFamily="34" charset="0"/>
              </a:rPr>
              <a:t>19 671,0 тыс</a:t>
            </a:r>
            <a:r>
              <a:rPr lang="ru-RU" sz="1600" b="1" dirty="0">
                <a:solidFill>
                  <a:prstClr val="white"/>
                </a:solidFill>
                <a:cs typeface="Calibri" pitchFamily="34" charset="0"/>
              </a:rPr>
              <a:t>. руб. </a:t>
            </a:r>
          </a:p>
        </p:txBody>
      </p:sp>
      <p:sp>
        <p:nvSpPr>
          <p:cNvPr id="9" name="Объект 12">
            <a:extLst>
              <a:ext uri="{FF2B5EF4-FFF2-40B4-BE49-F238E27FC236}">
                <a16:creationId xmlns="" xmlns:a16="http://schemas.microsoft.com/office/drawing/2014/main" id="{49ABAE28-CE17-9665-D477-17AB59B3A47D}"/>
              </a:ext>
            </a:extLst>
          </p:cNvPr>
          <p:cNvSpPr txBox="1">
            <a:spLocks/>
          </p:cNvSpPr>
          <p:nvPr/>
        </p:nvSpPr>
        <p:spPr>
          <a:xfrm>
            <a:off x="3137333" y="1878572"/>
            <a:ext cx="5908840" cy="680912"/>
          </a:xfrm>
          <a:prstGeom prst="flowChartAlternateProcess">
            <a:avLst/>
          </a:prstGeom>
          <a:solidFill>
            <a:srgbClr val="FEFA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Акцизы на нефтепродукты </a:t>
            </a:r>
            <a:r>
              <a:rPr lang="ru-RU" sz="1600" b="1" dirty="0" smtClean="0">
                <a:solidFill>
                  <a:prstClr val="black"/>
                </a:solidFill>
                <a:cs typeface="Calibri" pitchFamily="34" charset="0"/>
              </a:rPr>
              <a:t>(76,1 </a:t>
            </a:r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% от общего объема)</a:t>
            </a:r>
          </a:p>
          <a:p>
            <a:r>
              <a:rPr lang="ru-RU" sz="1600" b="1" dirty="0" smtClean="0">
                <a:solidFill>
                  <a:prstClr val="black"/>
                </a:solidFill>
                <a:cs typeface="Calibri" pitchFamily="34" charset="0"/>
              </a:rPr>
              <a:t>14 978,0 </a:t>
            </a:r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тыс. руб.</a:t>
            </a:r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="" xmlns:a16="http://schemas.microsoft.com/office/drawing/2014/main" id="{609E0FF1-5E34-EDFF-FFF5-C6AF20226512}"/>
              </a:ext>
            </a:extLst>
          </p:cNvPr>
          <p:cNvSpPr/>
          <p:nvPr/>
        </p:nvSpPr>
        <p:spPr>
          <a:xfrm>
            <a:off x="3137332" y="2940354"/>
            <a:ext cx="5908841" cy="794349"/>
          </a:xfrm>
          <a:prstGeom prst="flowChartAlternateProcess">
            <a:avLst/>
          </a:prstGeom>
          <a:solidFill>
            <a:srgbClr val="FEFA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Собственные доходные источники местных бюджетов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  <a:cs typeface="Calibri" pitchFamily="34" charset="0"/>
              </a:rPr>
              <a:t>(23,9% </a:t>
            </a:r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от общего объема) </a:t>
            </a:r>
            <a:r>
              <a:rPr lang="ru-RU" sz="1600" b="1" dirty="0" smtClean="0">
                <a:solidFill>
                  <a:prstClr val="black"/>
                </a:solidFill>
                <a:cs typeface="Calibri" pitchFamily="34" charset="0"/>
              </a:rPr>
              <a:t>4 693,0 </a:t>
            </a:r>
            <a:r>
              <a:rPr lang="ru-RU" sz="1600" b="1" dirty="0">
                <a:solidFill>
                  <a:prstClr val="black"/>
                </a:solidFill>
                <a:cs typeface="Calibri" pitchFamily="34" charset="0"/>
              </a:rPr>
              <a:t>тыс. руб.</a:t>
            </a:r>
          </a:p>
        </p:txBody>
      </p:sp>
      <p:sp>
        <p:nvSpPr>
          <p:cNvPr id="16" name="Левая фигурная скобка 15">
            <a:extLst>
              <a:ext uri="{FF2B5EF4-FFF2-40B4-BE49-F238E27FC236}">
                <a16:creationId xmlns="" xmlns:a16="http://schemas.microsoft.com/office/drawing/2014/main" id="{963CFB1A-8F7A-3DAB-BDE9-DF0ECB79060C}"/>
              </a:ext>
            </a:extLst>
          </p:cNvPr>
          <p:cNvSpPr/>
          <p:nvPr/>
        </p:nvSpPr>
        <p:spPr>
          <a:xfrm>
            <a:off x="2338393" y="1878572"/>
            <a:ext cx="768085" cy="1921570"/>
          </a:xfrm>
          <a:prstGeom prst="leftBrace">
            <a:avLst>
              <a:gd name="adj1" fmla="val 8333"/>
              <a:gd name="adj2" fmla="val 51384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="" xmlns:a16="http://schemas.microsoft.com/office/drawing/2014/main" id="{B5EA1699-DDDD-1B31-4C54-F4B6DC7C4D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9067819"/>
              </p:ext>
            </p:extLst>
          </p:nvPr>
        </p:nvGraphicFramePr>
        <p:xfrm>
          <a:off x="2023914" y="4202706"/>
          <a:ext cx="959415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660" y="149773"/>
            <a:ext cx="977515" cy="1337835"/>
          </a:xfrm>
          <a:prstGeom prst="rect">
            <a:avLst/>
          </a:prstGeom>
        </p:spPr>
      </p:pic>
      <p:sp>
        <p:nvSpPr>
          <p:cNvPr id="3" name="AutoShape 2" descr="blob:https://web.whatsapp.com/4161827f-6119-4338-9263-1743add1873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4" descr="blob:https://web.whatsapp.com/4161827f-6119-4338-9263-1743add1873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0" name="Picture 6" descr="U:\Документы 2025\Письма Входящие\Бюджет\хх02_февраль\бюджет\WhatsApp Image 2025-02-24 at 16.13.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7" y="4318711"/>
            <a:ext cx="3364077" cy="248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U:\Документы 2025\Письма Входящие\Бюджет\хх02_февраль\бюджет\WhatsApp Image 2025-02-24 at 16.15.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760" y="312738"/>
            <a:ext cx="2848046" cy="176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69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09221" y="306460"/>
            <a:ext cx="7016323" cy="134436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по обеспечению жильем</a:t>
            </a:r>
            <a:br>
              <a:rPr lang="ru-RU" sz="2800" b="1" dirty="0" smtClean="0">
                <a:solidFill>
                  <a:srgbClr val="1B587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2025 году</a:t>
            </a:r>
            <a:endParaRPr lang="ru-RU" sz="2800" b="1" dirty="0">
              <a:solidFill>
                <a:srgbClr val="1B587C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434549"/>
              </p:ext>
            </p:extLst>
          </p:nvPr>
        </p:nvGraphicFramePr>
        <p:xfrm>
          <a:off x="859809" y="1487605"/>
          <a:ext cx="9899688" cy="2720869"/>
        </p:xfrm>
        <a:graphic>
          <a:graphicData uri="http://schemas.openxmlformats.org/drawingml/2006/table">
            <a:tbl>
              <a:tblPr/>
              <a:tblGrid>
                <a:gridCol w="8065827"/>
                <a:gridCol w="1833861"/>
              </a:tblGrid>
              <a:tr h="5128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Категории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 расходов, </a:t>
                      </a:r>
                      <a:b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(тыс. рублей)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51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Обеспечение жильем - всего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28 343,9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3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молодые семьи (3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семьи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4 790,9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дети-сироты (7 человек)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866,0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30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семьи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имеющие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детей-инвалидов (1 семья)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3 612,0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9238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оказание поддержки участникам специальной военной операции в </a:t>
                      </a:r>
                    </a:p>
                    <a:p>
                      <a:pPr algn="just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приобретении   (строительстве) жилья с помощью жилищных (ипотечных) </a:t>
                      </a:r>
                    </a:p>
                    <a:p>
                      <a:pPr algn="just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кредитов и займов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0" y="6282898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22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660" y="149773"/>
            <a:ext cx="977515" cy="1337835"/>
          </a:xfrm>
          <a:prstGeom prst="rect">
            <a:avLst/>
          </a:prstGeom>
        </p:spPr>
      </p:pic>
      <p:pic>
        <p:nvPicPr>
          <p:cNvPr id="2051" name="Picture 3" descr="C:\Users\Настя\Downloads\WhatsApp Image 2025-02-24 at 16.18.0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928" y="4572001"/>
            <a:ext cx="3130547" cy="2285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633" y="4709602"/>
            <a:ext cx="2867093" cy="2148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726" y="4840174"/>
            <a:ext cx="2929202" cy="1887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U:\Документы 2025\Письма Входящие\Бюджет\хх02_февраль\бюджет\cc576b39ce6760ed512cc1d89a573de1e1fbbf72abd60cafb0572d753acd.jpe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3297633" cy="2227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89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 bwMode="auto">
          <a:xfrm>
            <a:off x="1480129" y="150304"/>
            <a:ext cx="9757285" cy="956159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ru-RU" sz="2600" b="1" dirty="0">
                <a:solidFill>
                  <a:srgbClr val="1B587C">
                    <a:lumMod val="75000"/>
                  </a:srgbClr>
                </a:solidFill>
                <a:cs typeface="Calibri" pitchFamily="34" charset="0"/>
              </a:rPr>
              <a:t>«Гражданское и патриотическое воспитание, духовно-нравственное развитие и военно-спортивная подготовка молодежи </a:t>
            </a:r>
            <a:r>
              <a:rPr lang="ru-RU" sz="2600" b="1" dirty="0" err="1" smtClean="0">
                <a:solidFill>
                  <a:srgbClr val="1B587C">
                    <a:lumMod val="75000"/>
                  </a:srgbClr>
                </a:solidFill>
                <a:cs typeface="Calibri" pitchFamily="34" charset="0"/>
              </a:rPr>
              <a:t>Чернянского</a:t>
            </a:r>
            <a:r>
              <a:rPr lang="ru-RU" sz="2600" b="1" dirty="0" smtClean="0">
                <a:solidFill>
                  <a:srgbClr val="1B587C">
                    <a:lumMod val="75000"/>
                  </a:srgbClr>
                </a:solidFill>
                <a:cs typeface="Calibri" pitchFamily="34" charset="0"/>
              </a:rPr>
              <a:t> района» </a:t>
            </a:r>
            <a:endParaRPr sz="2600" b="1" dirty="0">
              <a:solidFill>
                <a:srgbClr val="1B587C">
                  <a:lumMod val="75000"/>
                </a:srgbClr>
              </a:solidFill>
              <a:cs typeface="Calibri" pitchFamily="34" charset="0"/>
            </a:endParaRPr>
          </a:p>
        </p:txBody>
      </p:sp>
      <p:sp>
        <p:nvSpPr>
          <p:cNvPr id="9" name="TextBox 10"/>
          <p:cNvSpPr txBox="1"/>
          <p:nvPr/>
        </p:nvSpPr>
        <p:spPr bwMode="auto">
          <a:xfrm>
            <a:off x="5414004" y="3624063"/>
            <a:ext cx="556861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  <a:defRPr/>
            </a:pPr>
            <a:r>
              <a:rPr lang="ru-RU" dirty="0">
                <a:solidFill>
                  <a:prstClr val="black"/>
                </a:solidFill>
                <a:cs typeface="Calibri" pitchFamily="34" charset="0"/>
              </a:rPr>
              <a:t>Организация и проведение военно-исторических сборов </a:t>
            </a:r>
            <a:r>
              <a:rPr lang="ru-RU" b="1" dirty="0">
                <a:ln w="0"/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«Армата»</a:t>
            </a:r>
            <a:endParaRPr dirty="0">
              <a:solidFill>
                <a:prstClr val="black"/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 smtClean="0">
                <a:solidFill>
                  <a:prstClr val="black"/>
                </a:solidFill>
                <a:cs typeface="Calibri" pitchFamily="34" charset="0"/>
              </a:rPr>
              <a:t>Муниципальная образовательная площадка «Беспилотные авиационные системы» (БАС)</a:t>
            </a:r>
            <a:endParaRPr dirty="0">
              <a:solidFill>
                <a:prstClr val="black"/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 smtClean="0">
                <a:solidFill>
                  <a:prstClr val="black"/>
                </a:solidFill>
                <a:cs typeface="Calibri" pitchFamily="34" charset="0"/>
              </a:rPr>
              <a:t>Муниципальные военно-патриотические сборы </a:t>
            </a:r>
            <a:r>
              <a:rPr lang="ru-RU" b="1" dirty="0" smtClean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«РУБЕЖИ»</a:t>
            </a:r>
            <a:endParaRPr b="1" dirty="0">
              <a:solidFill>
                <a:srgbClr val="F79646">
                  <a:lumMod val="50000"/>
                </a:srgbClr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>
                <a:solidFill>
                  <a:prstClr val="black"/>
                </a:solidFill>
                <a:cs typeface="Calibri" pitchFamily="34" charset="0"/>
              </a:rPr>
              <a:t>Военно-спортивная игра </a:t>
            </a:r>
            <a:r>
              <a:rPr lang="ru-RU" dirty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«</a:t>
            </a:r>
            <a:r>
              <a:rPr lang="ru-RU" b="1" dirty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Зарница</a:t>
            </a:r>
            <a:r>
              <a:rPr lang="ru-RU" b="1" dirty="0" smtClean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»</a:t>
            </a:r>
            <a:endParaRPr lang="ru-RU" dirty="0">
              <a:solidFill>
                <a:prstClr val="black"/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 smtClean="0">
                <a:solidFill>
                  <a:prstClr val="black"/>
                </a:solidFill>
                <a:cs typeface="Calibri" pitchFamily="34" charset="0"/>
              </a:rPr>
              <a:t>Региональные и муниципальные площадки Центра  </a:t>
            </a:r>
            <a:r>
              <a:rPr lang="ru-RU" b="1" dirty="0">
                <a:solidFill>
                  <a:srgbClr val="F79646">
                    <a:lumMod val="50000"/>
                  </a:srgbClr>
                </a:solidFill>
                <a:cs typeface="Calibri" pitchFamily="34" charset="0"/>
              </a:rPr>
              <a:t>«Воин»</a:t>
            </a:r>
            <a:endParaRPr dirty="0">
              <a:solidFill>
                <a:prstClr val="black"/>
              </a:solidFill>
              <a:cs typeface="Calibri" pitchFamily="34" charset="0"/>
            </a:endParaRPr>
          </a:p>
          <a:p>
            <a:pPr marL="285750" indent="-285750">
              <a:buFont typeface="Wingdings"/>
              <a:buChar char="Ø"/>
              <a:defRPr/>
            </a:pPr>
            <a:r>
              <a:rPr lang="ru-RU" dirty="0">
                <a:solidFill>
                  <a:prstClr val="black"/>
                </a:solidFill>
                <a:cs typeface="Calibri" pitchFamily="34" charset="0"/>
              </a:rPr>
              <a:t>Создание условий для развития военно-спортивной подготовки детей и молодежи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5878503" y="3168460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b="1" u="sng" dirty="0" smtClean="0">
                <a:solidFill>
                  <a:prstClr val="black"/>
                </a:solidFill>
                <a:cs typeface="Calibri" pitchFamily="34" charset="0"/>
              </a:rPr>
              <a:t>Структура ключевых мероприятий</a:t>
            </a:r>
            <a:endParaRPr sz="2000" b="1" u="sng" dirty="0">
              <a:solidFill>
                <a:prstClr val="black"/>
              </a:solidFill>
              <a:cs typeface="Calibri" pitchFamily="34" charset="0"/>
            </a:endParaRPr>
          </a:p>
        </p:txBody>
      </p:sp>
      <p:pic>
        <p:nvPicPr>
          <p:cNvPr id="1026" name="Picture 2" descr="https://sun9-45.userapi.com/s/v1/ig2/KWFIoqOgxgbm_xs-72T67SwHgIbTVqoBcabgTreeiQcPxKoyGrzFUWf74aLdmo5jHetbzdGledTcUIMnrVThsEPY.jpg?quality=95&amp;as=32x18,48x27,72x41,108x61,160x90,240x135,360x203,480x270,540x304,640x360,720x406,1080x608,1280x721&amp;from=bu&amp;u=xjqkzSbJ9ve64yZQrA3mLCjZupq0vmianhq4OBJXsvQ&amp;cs=807x4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96" y="1508719"/>
            <a:ext cx="4189815" cy="176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80.userapi.com/s/v1/ig2/MdhDnYUph6dBGU7-dPG9T_XxvBjoWDvq5Iz2x6e_xjRJIFuuJ7rdLSkEEcurTN1DUEMWGg8E911W0kX4P7Majvrl.jpg?quality=95&amp;as=32x21,48x32,72x48,108x72,160x107,240x160,360x240,480x320,540x360,640x426,720x480,1080x720,1280x853&amp;from=bu&amp;u=hkfG9jEmAC06e_WhUIaaiiLSqDMcu2chpL_Ge-lPj8U&amp;cs=807x53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7"/>
          <a:stretch/>
        </p:blipFill>
        <p:spPr bwMode="auto">
          <a:xfrm>
            <a:off x="2456442" y="3457469"/>
            <a:ext cx="2664375" cy="161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стя\Desktop\VWBTKcCMwaDq0GxyCfjcbnDa_RmpPYivCQ4tMDRVL-VxY77mwAh2bPzX0svJwp3GIqDwQ2PhVUgL4UxGdW9i7y5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6" y="3624063"/>
            <a:ext cx="1827703" cy="113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стя\Desktop\патрио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7659" y="2047164"/>
            <a:ext cx="1679509" cy="141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Picture background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10" descr="Picture background"/>
          <p:cNvSpPr>
            <a:spLocks noChangeAspect="1" noChangeArrowheads="1"/>
          </p:cNvSpPr>
          <p:nvPr/>
        </p:nvSpPr>
        <p:spPr bwMode="auto">
          <a:xfrm>
            <a:off x="410633" y="79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12" descr="Picture background"/>
          <p:cNvSpPr>
            <a:spLocks noChangeAspect="1" noChangeArrowheads="1"/>
          </p:cNvSpPr>
          <p:nvPr/>
        </p:nvSpPr>
        <p:spPr bwMode="auto">
          <a:xfrm>
            <a:off x="613833" y="1603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8" name="Picture 1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33" y="5352603"/>
            <a:ext cx="3270164" cy="141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721204" y="1196752"/>
            <a:ext cx="60976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ea typeface="Calibri"/>
              </a:rPr>
              <a:t>В </a:t>
            </a:r>
            <a:r>
              <a:rPr lang="ru-RU" dirty="0">
                <a:solidFill>
                  <a:prstClr val="black"/>
                </a:solidFill>
                <a:ea typeface="Calibri"/>
              </a:rPr>
              <a:t>районе уделяется самое пристальное внимание военно-патриотическому воспитанию детей и молодежи в возрасте от 14 до 17 лет. С этой целью </a:t>
            </a:r>
            <a:r>
              <a:rPr lang="ru-RU" dirty="0" smtClean="0">
                <a:solidFill>
                  <a:prstClr val="black"/>
                </a:solidFill>
                <a:ea typeface="Calibri"/>
              </a:rPr>
              <a:t>в 2025 г.  предусмотрены </a:t>
            </a:r>
            <a:r>
              <a:rPr lang="ru-RU" dirty="0">
                <a:solidFill>
                  <a:prstClr val="black"/>
                </a:solidFill>
                <a:ea typeface="Calibri"/>
              </a:rPr>
              <a:t>денежные средства более 20,0 млн. рублей из муниципального бюджета и внебюджетных источников.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9220" y="95180"/>
            <a:ext cx="1061164" cy="13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7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5DCF12A7-8350-00A9-B85D-E691E071D284}"/>
              </a:ext>
            </a:extLst>
          </p:cNvPr>
          <p:cNvSpPr txBox="1">
            <a:spLocks/>
          </p:cNvSpPr>
          <p:nvPr/>
        </p:nvSpPr>
        <p:spPr>
          <a:xfrm>
            <a:off x="1457420" y="222990"/>
            <a:ext cx="10972800" cy="11041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EEECE1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5DCF12A7-8350-00A9-B85D-E691E071D284}"/>
              </a:ext>
            </a:extLst>
          </p:cNvPr>
          <p:cNvSpPr txBox="1">
            <a:spLocks/>
          </p:cNvSpPr>
          <p:nvPr/>
        </p:nvSpPr>
        <p:spPr>
          <a:xfrm>
            <a:off x="1660620" y="375390"/>
            <a:ext cx="10972800" cy="11041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EEECE1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EEECE1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75786" y="692696"/>
            <a:ext cx="4992555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https://sun9-29.userapi.com/impg/EilsU4lmyEvBQrn-efspQU2d4ZVmDRXT4yzZFQ/zCtpBZpN0zk.jpg?size=1280x853&amp;quality=95&amp;sign=2f38f8c03ad60611fc8968feb9eb105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020" y="4367284"/>
            <a:ext cx="4437686" cy="22179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https://sun9-20.userapi.com/impg/KHWV2t5h8icfb9nrEPgDDst0jtbmI3SYCs4n7w/XK2rCL1bQrw.jpg?size=1280x853&amp;quality=95&amp;sign=14ceb5861e4a769838984f3b1694e97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95" y="3507679"/>
            <a:ext cx="5472608" cy="27352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BD05641F-3216-4D23-A9B7-3616308DD785}"/>
              </a:ext>
            </a:extLst>
          </p:cNvPr>
          <p:cNvSpPr/>
          <p:nvPr/>
        </p:nvSpPr>
        <p:spPr>
          <a:xfrm>
            <a:off x="247270" y="1522819"/>
            <a:ext cx="6065204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prstClr val="black"/>
                </a:solidFill>
                <a:cs typeface="Calibri" pitchFamily="34" charset="0"/>
              </a:rPr>
              <a:t>На </a:t>
            </a:r>
            <a:r>
              <a:rPr lang="ru-RU" b="1" dirty="0">
                <a:solidFill>
                  <a:prstClr val="black"/>
                </a:solidFill>
                <a:cs typeface="Calibri" pitchFamily="34" charset="0"/>
              </a:rPr>
              <a:t>реконструкцию МБУ "Физкультурно-оздоровительный комплекс" </a:t>
            </a:r>
            <a:r>
              <a:rPr lang="ru-RU" b="1" dirty="0" err="1">
                <a:solidFill>
                  <a:prstClr val="black"/>
                </a:solidFill>
                <a:cs typeface="Calibri" pitchFamily="34" charset="0"/>
              </a:rPr>
              <a:t>Чернянского</a:t>
            </a:r>
            <a:r>
              <a:rPr lang="ru-RU" b="1" dirty="0">
                <a:solidFill>
                  <a:prstClr val="black"/>
                </a:solidFill>
                <a:cs typeface="Calibri" pitchFamily="34" charset="0"/>
              </a:rPr>
              <a:t> района Белгородской </a:t>
            </a:r>
            <a:r>
              <a:rPr lang="ru-RU" b="1" dirty="0" smtClean="0">
                <a:solidFill>
                  <a:prstClr val="black"/>
                </a:solidFill>
                <a:cs typeface="Calibri" pitchFamily="34" charset="0"/>
              </a:rPr>
              <a:t>области</a:t>
            </a:r>
            <a:r>
              <a:rPr lang="ru-RU" b="1" dirty="0">
                <a:solidFill>
                  <a:prstClr val="black"/>
                </a:solidFill>
                <a:cs typeface="Calibri" pitchFamily="34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cs typeface="Calibri" pitchFamily="34" charset="0"/>
              </a:rPr>
              <a:t>будет выделено в 2025 г.- 2026 г. - более </a:t>
            </a:r>
            <a:r>
              <a:rPr lang="ru-RU" b="1" u="sng" dirty="0" smtClean="0">
                <a:solidFill>
                  <a:prstClr val="black"/>
                </a:solidFill>
                <a:cs typeface="Calibri" pitchFamily="34" charset="0"/>
              </a:rPr>
              <a:t>156 </a:t>
            </a:r>
            <a:r>
              <a:rPr lang="ru-RU" b="1" u="sng" dirty="0">
                <a:solidFill>
                  <a:prstClr val="black"/>
                </a:solidFill>
                <a:cs typeface="Calibri" pitchFamily="34" charset="0"/>
              </a:rPr>
              <a:t>млн рублей.      </a:t>
            </a:r>
          </a:p>
          <a:p>
            <a:pPr>
              <a:defRPr/>
            </a:pPr>
            <a:r>
              <a:rPr lang="ru-RU" b="1" dirty="0" smtClean="0">
                <a:solidFill>
                  <a:prstClr val="black"/>
                </a:solidFill>
                <a:cs typeface="Calibri" pitchFamily="34" charset="0"/>
              </a:rPr>
              <a:t>Сейчас </a:t>
            </a:r>
            <a:r>
              <a:rPr lang="ru-RU" b="1" dirty="0">
                <a:solidFill>
                  <a:prstClr val="black"/>
                </a:solidFill>
                <a:cs typeface="Calibri" pitchFamily="34" charset="0"/>
              </a:rPr>
              <a:t>активно идут работы по демонтажу основного здания МБУ "ФОК".</a:t>
            </a:r>
          </a:p>
        </p:txBody>
      </p:sp>
      <p:pic>
        <p:nvPicPr>
          <p:cNvPr id="1029" name="Picture 5" descr="C:\Users\Настя\Desktop\Idr-z4Zu84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3" y="1244327"/>
            <a:ext cx="5010421" cy="24387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220" y="95181"/>
            <a:ext cx="930481" cy="114914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15402" y="251823"/>
            <a:ext cx="83941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libri" pitchFamily="34" charset="0"/>
              </a:rPr>
              <a:t>Расходы </a:t>
            </a:r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libri" pitchFamily="34" charset="0"/>
              </a:rPr>
              <a:t>бюджета на </a:t>
            </a:r>
            <a:r>
              <a:rPr lang="ru-RU" sz="2800" b="1" dirty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libri" pitchFamily="34" charset="0"/>
              </a:rPr>
              <a:t>капитальные вложения </a:t>
            </a:r>
          </a:p>
        </p:txBody>
      </p:sp>
    </p:spTree>
    <p:extLst>
      <p:ext uri="{BB962C8B-B14F-4D97-AF65-F5344CB8AC3E}">
        <p14:creationId xmlns:p14="http://schemas.microsoft.com/office/powerpoint/2010/main" val="184391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56710" y="102213"/>
            <a:ext cx="10042815" cy="74999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</a:t>
            </a:r>
            <a:r>
              <a:rPr lang="ru-RU" sz="2800" b="1" dirty="0" err="1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Чернянского</a:t>
            </a:r>
            <a:r>
              <a:rPr lang="ru-RU" sz="2800" b="1" dirty="0" smtClean="0">
                <a:solidFill>
                  <a:srgbClr val="1B587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endParaRPr lang="ru-RU" sz="2800" b="1" dirty="0">
              <a:solidFill>
                <a:srgbClr val="1B587C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897249"/>
              </p:ext>
            </p:extLst>
          </p:nvPr>
        </p:nvGraphicFramePr>
        <p:xfrm>
          <a:off x="2193266" y="978905"/>
          <a:ext cx="9093053" cy="56702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28591"/>
                <a:gridCol w="1082674"/>
                <a:gridCol w="1042574"/>
                <a:gridCol w="939214"/>
              </a:tblGrid>
              <a:tr h="4659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662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 всего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2199116,1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2040000,7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2018863,1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безопасности жизнедеятельности населения и территорий </a:t>
                      </a:r>
                      <a:r>
                        <a:rPr lang="ru-RU" sz="12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20905,0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17625,0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17753,0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экономического потенциала и формирование благоприятного предпринимательского климата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Чернянском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районе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107472,8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68264,6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73264,4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комфортным и доступным жильем, коммунальными услугами жителей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61348,6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33376,6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53736,0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«Совершенствование и развитие транспортной системы и дорожной сети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36162,1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35837,1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42170,1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1035425,3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1037267,3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1116493,4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4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и сохранение культуры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309943,0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228412,0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235429,0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«Социальная поддержка граждан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Чернянском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районе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243447,8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274665,9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268655,2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физической культуры и спорта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Чернянском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районе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178712,0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150090,0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71534,0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1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«Формирование современной городской среды на территории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44424,0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83489,6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28942,0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кадровой политики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Чернянского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Белгородской области»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196,0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196,0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196,0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76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расходы, 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1" marR="7771" marT="777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161079,5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110776,6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110690,0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02" y="1910387"/>
            <a:ext cx="1541417" cy="12274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915092" y="648092"/>
            <a:ext cx="20330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5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-46151" y="6378693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25</a:t>
            </a:fld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4" y="5005561"/>
            <a:ext cx="1407242" cy="18763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0" y="1013796"/>
            <a:ext cx="1707466" cy="11994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55" y="2880660"/>
            <a:ext cx="1815681" cy="12563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28" y="3944204"/>
            <a:ext cx="1661643" cy="1419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86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29" y="2342678"/>
            <a:ext cx="5828290" cy="4010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095529" y="1004297"/>
            <a:ext cx="6164981" cy="9108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доходы </a:t>
            </a:r>
          </a:p>
          <a:p>
            <a:pPr algn="ctr"/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расходы бюджета подлежат строгому бюджетному (бухгалтерскому) учету</a:t>
            </a:r>
            <a:endParaRPr lang="ru-RU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7857075"/>
              </p:ext>
            </p:extLst>
          </p:nvPr>
        </p:nvGraphicFramePr>
        <p:xfrm>
          <a:off x="6163900" y="1700406"/>
          <a:ext cx="4818319" cy="5017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 descr="https://img-fotki.yandex.ru/get/979651/16969765.276/0_ae63b_2a763c82_orig.pn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519" y="236322"/>
            <a:ext cx="1491615" cy="20288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353019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26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8529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06880" y="377287"/>
            <a:ext cx="9222377" cy="125691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исполнения доходов и расходов по бюджетным средствам и средствам, полученным от приносящей доход деятельности (собственные доходы учреждения) осуществляется в соответствии со следующими нормативно-правовыми актами: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4901879"/>
              </p:ext>
            </p:extLst>
          </p:nvPr>
        </p:nvGraphicFramePr>
        <p:xfrm>
          <a:off x="2481942" y="1924594"/>
          <a:ext cx="7228114" cy="41591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7139"/>
                <a:gridCol w="3800975"/>
              </a:tblGrid>
              <a:tr h="100719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Бюджетный кодекс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616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 Закон о бухгалтерском учете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sz="2400" dirty="0">
                        <a:cs typeface="Aparajita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77000">
                          <a:schemeClr val="accent6">
                            <a:lumMod val="60000"/>
                            <a:lumOff val="40000"/>
                          </a:schemeClr>
                        </a:gs>
                        <a:gs pos="60000">
                          <a:schemeClr val="accent6">
                            <a:lumMod val="40000"/>
                            <a:lumOff val="60000"/>
                          </a:schemeClr>
                        </a:gs>
                        <a:gs pos="33000">
                          <a:schemeClr val="accent6">
                            <a:lumMod val="20000"/>
                            <a:lumOff val="80000"/>
                          </a:schemeClr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520431">
                <a:tc rowSpan="4">
                  <a:txBody>
                    <a:bodyPr/>
                    <a:lstStyle/>
                    <a:p>
                      <a:endParaRPr lang="ru-RU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Инструкции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Инструкции по бюджетному и бухгалтерскому учету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08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Инструкции по бюджетной и бухгалтерской отчетности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599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Бюджетная классификация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3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 стандарты бухгалтерского учета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068" y="2151646"/>
            <a:ext cx="2816547" cy="14712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91" y="3901311"/>
            <a:ext cx="3101884" cy="3101884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-43541" y="6361268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27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" t="8556" r="5784" b="14479"/>
          <a:stretch/>
        </p:blipFill>
        <p:spPr>
          <a:xfrm>
            <a:off x="4152316" y="4389120"/>
            <a:ext cx="1578076" cy="1515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15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316543" y="102213"/>
            <a:ext cx="7274048" cy="13377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</a:p>
          <a:p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исполнением бюджетных ассигнований и планов финансово-хозяйственной деятельности – главное назначение бюджетной (бухгалтерской) отчетности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60" y="4290790"/>
            <a:ext cx="2978909" cy="2298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425440" y="1772156"/>
            <a:ext cx="6592389" cy="18207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(бухгалтерская) отчетность </a:t>
            </a:r>
          </a:p>
          <a:p>
            <a:pPr algn="ctr"/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информация о финансовом положении организации</a:t>
            </a:r>
          </a:p>
          <a:p>
            <a:pPr algn="ctr"/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отчетную дату и финансовом результате деятельности организации за отчетный период, систематизированная в соответствии с установленными требованиями.</a:t>
            </a:r>
            <a:b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отчетные формы:</a:t>
            </a:r>
            <a:b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423286"/>
              </p:ext>
            </p:extLst>
          </p:nvPr>
        </p:nvGraphicFramePr>
        <p:xfrm>
          <a:off x="632105" y="1109061"/>
          <a:ext cx="4511036" cy="3635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98748334"/>
              </p:ext>
            </p:extLst>
          </p:nvPr>
        </p:nvGraphicFramePr>
        <p:xfrm>
          <a:off x="5946166" y="3429000"/>
          <a:ext cx="5890568" cy="2773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404" y="4356109"/>
            <a:ext cx="2805762" cy="2168089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-52249" y="6400162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28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134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53928" y="270989"/>
            <a:ext cx="7764837" cy="965628"/>
          </a:xfrm>
          <a:prstGeom prst="rect">
            <a:avLst/>
          </a:prstGeom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внутреннего финансового контроля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Чернянском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20"/>
          <a:stretch/>
        </p:blipFill>
        <p:spPr bwMode="auto">
          <a:xfrm>
            <a:off x="937702" y="1496085"/>
            <a:ext cx="10316596" cy="479150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242221" y="636449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29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88" y="4693920"/>
            <a:ext cx="3246121" cy="2164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9220" y="95181"/>
            <a:ext cx="895401" cy="11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033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1396165" y="-183108"/>
            <a:ext cx="9183190" cy="858021"/>
          </a:xfrm>
          <a:prstGeom prst="rect">
            <a:avLst/>
          </a:prstGeom>
          <a:noFill/>
          <a:effectLst>
            <a:outerShdw blurRad="149987" dist="250190" dir="8460000" algn="tr" rotWithShape="0">
              <a:prstClr val="black">
                <a:alpha val="28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бюджетного процесса</a:t>
            </a:r>
            <a:endParaRPr lang="ru-RU" sz="2800" b="1" dirty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59847" y="641853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96165" y="819515"/>
            <a:ext cx="965852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Администратор доходов бюджета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осуществляют начисление, учет и контроль за правильностью начисления платежей, за своевременностью поступления платежей, которые являются доходами бюджетов;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взыскивают образовавшуюся задолженность.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администрированием налогов занимаются налоговые органы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Администратор источников финансирования дефицита бюджета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 государственной власти, орган местного самоуправления, имеющие право осуществлять операции с источниками финансирования дефицита бюджета.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средства,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поступающие в бюджет от других бюджетов в форме дотаций, субсидий, субвенций и иных межбюджетных трансфертов, а также от физических и юридических лиц на безвозмездной основе, в том числе добровольные пожертвования.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финансовые плановые доходы и расходы на определенный период для обеспечения задач и функций государства и местного самоуправления.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Бюджетная классификация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группировка доходов, расходов и источников финансирования дефицитов бюджетов по различным направлениям, применяемая при составлении, исполнении бюджетов и формирования источников.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assets.oxu.az/uploads/W1siZiIsIjIwMTYvMTIvMjYvMTQvNTIvMDAvNjAxL0NhcmVlci1Jbi1GaW5hbmNlLmpwZyJdXQ?sha=04920138ee1515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211" y="5568287"/>
            <a:ext cx="3725839" cy="128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81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1638642" y="-155569"/>
            <a:ext cx="8447314" cy="858021"/>
          </a:xfrm>
          <a:prstGeom prst="rect">
            <a:avLst/>
          </a:prstGeom>
          <a:noFill/>
          <a:effectLst>
            <a:outerShdw blurRad="149987" dist="250190" dir="8460000" algn="tr" rotWithShape="0">
              <a:prstClr val="black">
                <a:alpha val="28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бюджетного процесса</a:t>
            </a:r>
            <a:endParaRPr lang="ru-RU" sz="2800" b="1" dirty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121083" y="645158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23703" y="612845"/>
            <a:ext cx="992205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Бюджетный кредит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денежные средства, предоставляемые одним бюджетом другому бюджету или юридическому лицу на определенный срок на возвратной и платной основах.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орган государственной власти или орган местного самоуправления, имеющие право распределять бюджетные ассигнования между подведомственными получателям бюджетных средств.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Муниципальный долг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обязательства, возникшие в связи с размещением муниципальных ценных бумаг района, привлечением кредитов в кредитных организациях, получением бюджетных кредитов от других бюджетов и предоставлением муниципальных гарантий.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сумма, на которую расходы бюджета превышают доходы бюджета в определенный период.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уплаченные физическими и юридическими лицами налоги, рентные платежи, штрафы и средства финансовой помощи из других бюджетов, безвозмездные поступления от юридических лиц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средства финансовой помощи (субсидии, дотации, субвенции и иные межбюджетные  трансферты), передаваемые одним бюджетом другому бюджету на безвозмездной и безвозвратной основах.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0336"/>
            <a:ext cx="2838734" cy="174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1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320684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23703" y="537038"/>
            <a:ext cx="994934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Налоговые доходы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налоги, уплачиваемые в бюджет гражданами, организациями, органами государственной власти, органами местного самоуправления. Налоги бывают федеральными, региональными и местными.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Неналоговые доходы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доходы  от -использования и реализации имущества, находящегося в муниципальной собственности;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штрафные санкции;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доходы от оказания платных услуг (работ) и компенсации затрат бюджета.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Профицит бюджета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сумма, на которую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доходы бюджета превышают расходы бюджета в определенный период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денежные средства, выплачиваемые из бюджета в целях обеспечения задач и функций государства и местного самоуправления.</a:t>
            </a: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средства, предоставляемые из вышестоящего бюджета нижестоящему бюджету  в целях финансирования расходов, возникших при выполнении отдельных полномочий, переданных на осуществление органам местного самоуправления.</a:t>
            </a: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средства, предоставляемые из бюджета одного уровня бюджету другого уровня на софинансирование расходных обязательств, возникающих при выполнении полномочий органов государственной власти и местного самоуправления.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1638642" y="-333831"/>
            <a:ext cx="8447314" cy="858021"/>
          </a:xfrm>
          <a:prstGeom prst="rect">
            <a:avLst/>
          </a:prstGeom>
          <a:noFill/>
          <a:effectLst>
            <a:outerShdw blurRad="149987" dist="250190" dir="8460000" algn="tr" rotWithShape="0">
              <a:prstClr val="black">
                <a:alpha val="28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351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бюджетного процесса</a:t>
            </a:r>
            <a:endParaRPr lang="ru-RU" sz="2800" b="1" dirty="0">
              <a:solidFill>
                <a:srgbClr val="351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475" y="5057557"/>
            <a:ext cx="2961563" cy="1800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30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2" t="18149" r="15106" b="4319"/>
          <a:stretch/>
        </p:blipFill>
        <p:spPr bwMode="auto">
          <a:xfrm>
            <a:off x="0" y="0"/>
            <a:ext cx="112594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65" y="695682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87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-234542" y="6378685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65" y="122476"/>
            <a:ext cx="1164485" cy="1438141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57953502"/>
              </p:ext>
            </p:extLst>
          </p:nvPr>
        </p:nvGraphicFramePr>
        <p:xfrm>
          <a:off x="3164764" y="513999"/>
          <a:ext cx="8886209" cy="5910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436728" y="1951630"/>
            <a:ext cx="3562065" cy="4722125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 – форма образования и расходования денежных средств, предназначенных для финансового обеспечения задач и функций местного самоуправления  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14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/>
          <p:cNvSpPr txBox="1">
            <a:spLocks/>
          </p:cNvSpPr>
          <p:nvPr/>
        </p:nvSpPr>
        <p:spPr>
          <a:xfrm>
            <a:off x="2050874" y="239795"/>
            <a:ext cx="8090263" cy="132394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 algn="ctr">
              <a:buClr>
                <a:srgbClr val="F07F09"/>
              </a:buClr>
              <a:buFont typeface="Wingdings 3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выплачиваемые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бюджета денежные средства.</a:t>
            </a:r>
          </a:p>
          <a:p>
            <a:pPr>
              <a:buClr>
                <a:srgbClr val="F07F09"/>
              </a:buClr>
              <a:defRPr/>
            </a:pP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4014" y="1674066"/>
            <a:ext cx="3029191" cy="2418536"/>
          </a:xfrm>
          <a:prstGeom prst="rect">
            <a:avLst/>
          </a:prstGeom>
        </p:spPr>
      </p:pic>
      <p:sp>
        <p:nvSpPr>
          <p:cNvPr id="7" name="Объект 1"/>
          <p:cNvSpPr txBox="1">
            <a:spLocks/>
          </p:cNvSpPr>
          <p:nvPr/>
        </p:nvSpPr>
        <p:spPr bwMode="auto">
          <a:xfrm>
            <a:off x="186386" y="1586425"/>
            <a:ext cx="2907239" cy="203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095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20713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8838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1430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3716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28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86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743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200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400"/>
              </a:spcBef>
              <a:buClr>
                <a:srgbClr val="F07F09"/>
              </a:buClr>
              <a:buSzPct val="68000"/>
              <a:buFont typeface="Wingdings 3" panose="05040102010807070707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бюджета над его расходами.</a:t>
            </a:r>
          </a:p>
          <a:p>
            <a:pPr>
              <a:spcBef>
                <a:spcPts val="400"/>
              </a:spcBef>
              <a:buClr>
                <a:srgbClr val="F07F09"/>
              </a:buClr>
              <a:buSzPct val="68000"/>
              <a:buFont typeface="Wingdings 3" panose="05040102010807070707" pitchFamily="18" charset="2"/>
              <a:buNone/>
            </a:pPr>
            <a:endParaRPr lang="ru-RU" altLang="ru-RU" sz="24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173784" y="6356357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82" y="1190938"/>
            <a:ext cx="8248651" cy="4191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41461" y="5264905"/>
            <a:ext cx="9774223" cy="1200329"/>
          </a:xfrm>
          <a:prstGeom prst="rect">
            <a:avLst/>
          </a:prstGeom>
          <a:solidFill>
            <a:schemeClr val="bg1">
              <a:alpha val="34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1B587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Сбалансированный бюджет – это ситуация в финансовом планировании или бюджетном процессе, при которой общие ожидаемые доходы равны запланированным расходам.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198" y="1422282"/>
            <a:ext cx="303807" cy="37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90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33630" y="163630"/>
            <a:ext cx="7524751" cy="859537"/>
          </a:xfrm>
          <a:prstGeom prst="rect">
            <a:avLst/>
          </a:prstGeom>
          <a:noFill/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</a:t>
            </a:r>
            <a:endParaRPr lang="ru-RU" alt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3" y="1334780"/>
            <a:ext cx="5807572" cy="702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&gt; расходы 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98248" y="4771986"/>
            <a:ext cx="39350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превышении расходов над доходами принимается решение об источниках покрытия дефицита (например, использовать имеющиеся  накопления, остатки или взять в долг)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18901" y="2204814"/>
            <a:ext cx="4650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превышении доходов над расходами принимается решение как их использовать (например, накапливать резервы, остатки, погасить долг)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0" y="6302688"/>
            <a:ext cx="779767" cy="365125"/>
          </a:xfrm>
        </p:spPr>
        <p:txBody>
          <a:bodyPr/>
          <a:lstStyle/>
          <a:p>
            <a:fld id="{4870EE56-0BBD-4F82-B7B0-EEE78722D63A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411" y="2100951"/>
            <a:ext cx="3345493" cy="2505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377" y="3385766"/>
            <a:ext cx="4376057" cy="3282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288430" y="1233037"/>
            <a:ext cx="5807572" cy="702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ДЕФИЦИТ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DC84BFE-F9EA-452B-82BE-B2EBAA71A3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9219" y="95180"/>
            <a:ext cx="1164485" cy="14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1939</TotalTime>
  <Words>2174</Words>
  <Application>Microsoft Office PowerPoint</Application>
  <PresentationFormat>Произвольный</PresentationFormat>
  <Paragraphs>503</Paragraphs>
  <Slides>29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29</vt:i4>
      </vt:variant>
    </vt:vector>
  </HeadingPairs>
  <TitlesOfParts>
    <vt:vector size="40" baseType="lpstr">
      <vt:lpstr>Соседство</vt:lpstr>
      <vt:lpstr>1_Соседство</vt:lpstr>
      <vt:lpstr>2_Соседство</vt:lpstr>
      <vt:lpstr>3_Соседство</vt:lpstr>
      <vt:lpstr>4_Соседство</vt:lpstr>
      <vt:lpstr>5_Соседство</vt:lpstr>
      <vt:lpstr>6_Соседство</vt:lpstr>
      <vt:lpstr>7_Соседство</vt:lpstr>
      <vt:lpstr>8_Соседство</vt:lpstr>
      <vt:lpstr>9_Соседство</vt:lpstr>
      <vt:lpstr>10_Соседство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Валентина Яковлева</dc:creator>
  <cp:lastModifiedBy>Настя</cp:lastModifiedBy>
  <cp:revision>186</cp:revision>
  <cp:lastPrinted>2025-02-19T12:09:41Z</cp:lastPrinted>
  <dcterms:created xsi:type="dcterms:W3CDTF">2023-11-07T04:58:25Z</dcterms:created>
  <dcterms:modified xsi:type="dcterms:W3CDTF">2025-03-17T08:04:59Z</dcterms:modified>
</cp:coreProperties>
</file>